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3" r:id="rId2"/>
    <p:sldId id="266" r:id="rId3"/>
    <p:sldId id="349" r:id="rId4"/>
    <p:sldId id="267" r:id="rId5"/>
    <p:sldId id="351" r:id="rId6"/>
    <p:sldId id="283" r:id="rId7"/>
    <p:sldId id="291" r:id="rId8"/>
    <p:sldId id="340" r:id="rId9"/>
    <p:sldId id="290" r:id="rId10"/>
    <p:sldId id="268" r:id="rId11"/>
    <p:sldId id="296" r:id="rId12"/>
    <p:sldId id="353" r:id="rId13"/>
    <p:sldId id="352" r:id="rId14"/>
    <p:sldId id="318" r:id="rId15"/>
    <p:sldId id="300" r:id="rId16"/>
    <p:sldId id="272" r:id="rId17"/>
    <p:sldId id="343" r:id="rId18"/>
    <p:sldId id="273"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74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19645-0BC1-4593-A533-7DBEEE8C9A9E}" type="datetimeFigureOut">
              <a:rPr lang="en-US" smtClean="0"/>
              <a:t>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B68D5-D709-40FB-8221-EC26AB067E2F}" type="slidenum">
              <a:rPr lang="en-US" smtClean="0"/>
              <a:t>‹#›</a:t>
            </a:fld>
            <a:endParaRPr lang="en-US"/>
          </a:p>
        </p:txBody>
      </p:sp>
    </p:spTree>
    <p:extLst>
      <p:ext uri="{BB962C8B-B14F-4D97-AF65-F5344CB8AC3E}">
        <p14:creationId xmlns:p14="http://schemas.microsoft.com/office/powerpoint/2010/main" val="260496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B68D5-D709-40FB-8221-EC26AB067E2F}" type="slidenum">
              <a:rPr lang="en-US" smtClean="0"/>
              <a:t>4</a:t>
            </a:fld>
            <a:endParaRPr lang="en-US"/>
          </a:p>
        </p:txBody>
      </p:sp>
    </p:spTree>
    <p:extLst>
      <p:ext uri="{BB962C8B-B14F-4D97-AF65-F5344CB8AC3E}">
        <p14:creationId xmlns:p14="http://schemas.microsoft.com/office/powerpoint/2010/main" val="123212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B68D5-D709-40FB-8221-EC26AB067E2F}" type="slidenum">
              <a:rPr lang="en-US" smtClean="0"/>
              <a:t>5</a:t>
            </a:fld>
            <a:endParaRPr lang="en-US"/>
          </a:p>
        </p:txBody>
      </p:sp>
    </p:spTree>
    <p:extLst>
      <p:ext uri="{BB962C8B-B14F-4D97-AF65-F5344CB8AC3E}">
        <p14:creationId xmlns:p14="http://schemas.microsoft.com/office/powerpoint/2010/main" val="4101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B68D5-D709-40FB-8221-EC26AB067E2F}" type="slidenum">
              <a:rPr lang="en-US" smtClean="0"/>
              <a:t>13</a:t>
            </a:fld>
            <a:endParaRPr lang="en-US"/>
          </a:p>
        </p:txBody>
      </p:sp>
    </p:spTree>
    <p:extLst>
      <p:ext uri="{BB962C8B-B14F-4D97-AF65-F5344CB8AC3E}">
        <p14:creationId xmlns:p14="http://schemas.microsoft.com/office/powerpoint/2010/main" val="342968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6F304-37B4-412F-9E07-394C2D9E3904}"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3321650487"/>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6F304-37B4-412F-9E07-394C2D9E3904}"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2589263957"/>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6F304-37B4-412F-9E07-394C2D9E3904}"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1775541163"/>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6F304-37B4-412F-9E07-394C2D9E3904}"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1681665833"/>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6F304-37B4-412F-9E07-394C2D9E3904}"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1782660219"/>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6F304-37B4-412F-9E07-394C2D9E3904}"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2475078133"/>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6F304-37B4-412F-9E07-394C2D9E3904}" type="datetimeFigureOut">
              <a:rPr lang="en-US" smtClean="0"/>
              <a:t>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968139696"/>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6F304-37B4-412F-9E07-394C2D9E3904}" type="datetimeFigureOut">
              <a:rPr lang="en-US" smtClean="0"/>
              <a:t>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2991137585"/>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6F304-37B4-412F-9E07-394C2D9E3904}" type="datetimeFigureOut">
              <a:rPr lang="en-US" smtClean="0"/>
              <a:t>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500833755"/>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6F304-37B4-412F-9E07-394C2D9E3904}"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1067729709"/>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6F304-37B4-412F-9E07-394C2D9E3904}"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938FB-5688-447B-BBD9-874FD3060A9F}" type="slidenum">
              <a:rPr lang="en-US" smtClean="0"/>
              <a:t>‹#›</a:t>
            </a:fld>
            <a:endParaRPr lang="en-US"/>
          </a:p>
        </p:txBody>
      </p:sp>
    </p:spTree>
    <p:extLst>
      <p:ext uri="{BB962C8B-B14F-4D97-AF65-F5344CB8AC3E}">
        <p14:creationId xmlns:p14="http://schemas.microsoft.com/office/powerpoint/2010/main" val="1172023645"/>
      </p:ext>
    </p:extLst>
  </p:cSld>
  <p:clrMapOvr>
    <a:masterClrMapping/>
  </p:clrMapOvr>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6F304-37B4-412F-9E07-394C2D9E3904}" type="datetimeFigureOut">
              <a:rPr lang="en-US" smtClean="0"/>
              <a:t>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38FB-5688-447B-BBD9-874FD3060A9F}" type="slidenum">
              <a:rPr lang="en-US" smtClean="0"/>
              <a:t>‹#›</a:t>
            </a:fld>
            <a:endParaRPr lang="en-US"/>
          </a:p>
        </p:txBody>
      </p:sp>
    </p:spTree>
    <p:extLst>
      <p:ext uri="{BB962C8B-B14F-4D97-AF65-F5344CB8AC3E}">
        <p14:creationId xmlns:p14="http://schemas.microsoft.com/office/powerpoint/2010/main" val="411857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5000">
        <p14:reveal/>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microsoft.com/office/2007/relationships/hdphoto" Target="../media/hdphoto1.wdp"/><Relationship Id="rId6" Type="http://schemas.openxmlformats.org/officeDocument/2006/relationships/image" Target="../media/image5.jpeg"/><Relationship Id="rId7"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4.jpeg"/><Relationship Id="rId5" Type="http://schemas.microsoft.com/office/2007/relationships/hdphoto" Target="../media/hdphoto4.wdp"/><Relationship Id="rId6" Type="http://schemas.openxmlformats.org/officeDocument/2006/relationships/image" Target="../media/image25.jpeg"/><Relationship Id="rId7"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nimated Pongal Greeting"/>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343400"/>
            <a:ext cx="1600200" cy="461665"/>
          </a:xfrm>
          <a:prstGeom prst="rect">
            <a:avLst/>
          </a:prstGeom>
          <a:noFill/>
        </p:spPr>
        <p:txBody>
          <a:bodyPr wrap="square" rtlCol="0">
            <a:spAutoFit/>
          </a:bodyPr>
          <a:lstStyle/>
          <a:p>
            <a:r>
              <a:rPr lang="en-US" sz="2400" b="1" dirty="0" err="1" smtClean="0">
                <a:latin typeface="Bradley Hand ITC" panose="03070402050302030203" pitchFamily="66" charset="0"/>
              </a:rPr>
              <a:t>Pongalo</a:t>
            </a:r>
            <a:r>
              <a:rPr lang="en-US" sz="2400" b="1" dirty="0" smtClean="0">
                <a:latin typeface="Bradley Hand ITC" panose="03070402050302030203" pitchFamily="66" charset="0"/>
              </a:rPr>
              <a:t> </a:t>
            </a:r>
            <a:endParaRPr lang="en-US" sz="2400" b="1" dirty="0">
              <a:latin typeface="Bradley Hand ITC" panose="03070402050302030203" pitchFamily="66" charset="0"/>
            </a:endParaRPr>
          </a:p>
        </p:txBody>
      </p:sp>
      <p:sp>
        <p:nvSpPr>
          <p:cNvPr id="5" name="TextBox 4"/>
          <p:cNvSpPr txBox="1"/>
          <p:nvPr/>
        </p:nvSpPr>
        <p:spPr>
          <a:xfrm>
            <a:off x="7315200" y="4343399"/>
            <a:ext cx="1600200" cy="461665"/>
          </a:xfrm>
          <a:prstGeom prst="rect">
            <a:avLst/>
          </a:prstGeom>
          <a:noFill/>
        </p:spPr>
        <p:txBody>
          <a:bodyPr wrap="square" rtlCol="0">
            <a:spAutoFit/>
          </a:bodyPr>
          <a:lstStyle/>
          <a:p>
            <a:r>
              <a:rPr lang="en-US" sz="2400" b="1" dirty="0" smtClean="0">
                <a:latin typeface="Bradley Hand ITC" panose="03070402050302030203" pitchFamily="66" charset="0"/>
              </a:rPr>
              <a:t> </a:t>
            </a:r>
            <a:r>
              <a:rPr lang="en-US" sz="2400" b="1" dirty="0" err="1" smtClean="0">
                <a:latin typeface="Bradley Hand ITC" panose="03070402050302030203" pitchFamily="66" charset="0"/>
              </a:rPr>
              <a:t>Pongal</a:t>
            </a:r>
            <a:endParaRPr lang="en-US" sz="2400" b="1" dirty="0">
              <a:latin typeface="Bradley Hand ITC" panose="03070402050302030203" pitchFamily="66" charset="0"/>
            </a:endParaRPr>
          </a:p>
        </p:txBody>
      </p:sp>
      <p:sp>
        <p:nvSpPr>
          <p:cNvPr id="3" name="TextBox 2"/>
          <p:cNvSpPr txBox="1"/>
          <p:nvPr/>
        </p:nvSpPr>
        <p:spPr>
          <a:xfrm>
            <a:off x="114300" y="152400"/>
            <a:ext cx="2133600" cy="646331"/>
          </a:xfrm>
          <a:prstGeom prst="rect">
            <a:avLst/>
          </a:prstGeom>
          <a:noFill/>
        </p:spPr>
        <p:txBody>
          <a:bodyPr wrap="square" rtlCol="0">
            <a:spAutoFit/>
          </a:bodyPr>
          <a:lstStyle/>
          <a:p>
            <a:r>
              <a:rPr lang="en-US" b="1" dirty="0" smtClean="0">
                <a:latin typeface="Bradley Hand ITC" panose="03070402050302030203" pitchFamily="66" charset="0"/>
              </a:rPr>
              <a:t>Festivals</a:t>
            </a:r>
          </a:p>
          <a:p>
            <a:r>
              <a:rPr lang="en-US" b="1" dirty="0" smtClean="0">
                <a:latin typeface="Bradley Hand ITC" panose="03070402050302030203" pitchFamily="66" charset="0"/>
              </a:rPr>
              <a:t> of India</a:t>
            </a:r>
            <a:endParaRPr lang="en-US" b="1" dirty="0">
              <a:latin typeface="Bradley Hand ITC" panose="03070402050302030203" pitchFamily="66" charset="0"/>
            </a:endParaRPr>
          </a:p>
        </p:txBody>
      </p:sp>
    </p:spTree>
    <p:extLst>
      <p:ext uri="{BB962C8B-B14F-4D97-AF65-F5344CB8AC3E}">
        <p14:creationId xmlns:p14="http://schemas.microsoft.com/office/powerpoint/2010/main" val="1190349640"/>
      </p:ext>
    </p:extLst>
  </p:cSld>
  <p:clrMapOvr>
    <a:masterClrMapping/>
  </p:clrMapOvr>
  <mc:AlternateContent xmlns:mc="http://schemas.openxmlformats.org/markup-compatibility/2006" xmlns:p14="http://schemas.microsoft.com/office/powerpoint/2010/main">
    <mc:Choice Requires="p14">
      <p:transition spd="slow" p14:dur="4000" advClick="0" advTm="12000">
        <p14:reveal/>
      </p:transition>
    </mc:Choice>
    <mc:Fallback xmlns="">
      <p:transition spd="slow" advClick="0" advTm="12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6306" y="415934"/>
            <a:ext cx="2815193" cy="1323439"/>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Day 2 </a:t>
            </a:r>
          </a:p>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Thai </a:t>
            </a: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Pongal</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endParaRPr>
          </a:p>
        </p:txBody>
      </p:sp>
      <p:sp>
        <p:nvSpPr>
          <p:cNvPr id="4" name="TextBox 3"/>
          <p:cNvSpPr txBox="1"/>
          <p:nvPr/>
        </p:nvSpPr>
        <p:spPr>
          <a:xfrm>
            <a:off x="0" y="2051446"/>
            <a:ext cx="9144000" cy="3170099"/>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It is celebrated by boiling rice in new clay pots. The rice is later topped with sugar, ghee, cashew nuts and raisins. This tradition gives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its name. The rice is traditionally cooked at sun rise. The moment the milk boils over and bubbles out of the vessel, the tradition is to shout of "</a:t>
            </a:r>
            <a:r>
              <a:rPr lang="en-US" sz="2000" b="1" dirty="0" err="1" smtClean="0">
                <a:solidFill>
                  <a:schemeClr val="bg1"/>
                </a:solidFill>
                <a:latin typeface="Bradley Hand ITC" panose="03070402050302030203" pitchFamily="66" charset="0"/>
              </a:rPr>
              <a:t>Pongalo</a:t>
            </a:r>
            <a:r>
              <a:rPr lang="en-US" sz="2000" b="1" dirty="0" smtClean="0">
                <a:solidFill>
                  <a:schemeClr val="bg1"/>
                </a:solidFill>
                <a:latin typeface="Bradley Hand ITC" panose="03070402050302030203" pitchFamily="66" charset="0"/>
              </a:rPr>
              <a:t>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introduce freshly harvested rice grains in the pot and blow the </a:t>
            </a:r>
            <a:r>
              <a:rPr lang="en-US" sz="2000" b="1" i="1" dirty="0" err="1" smtClean="0">
                <a:solidFill>
                  <a:schemeClr val="bg1"/>
                </a:solidFill>
                <a:latin typeface="Bradley Hand ITC" panose="03070402050302030203" pitchFamily="66" charset="0"/>
              </a:rPr>
              <a:t>sanggu</a:t>
            </a:r>
            <a:r>
              <a:rPr lang="en-US" sz="2000" b="1" i="1" dirty="0" smtClean="0">
                <a:solidFill>
                  <a:schemeClr val="bg1"/>
                </a:solidFill>
                <a:latin typeface="Bradley Hand ITC" panose="03070402050302030203" pitchFamily="66" charset="0"/>
              </a:rPr>
              <a:t> </a:t>
            </a:r>
            <a:r>
              <a:rPr lang="en-US" sz="2000" b="1" dirty="0" smtClean="0">
                <a:solidFill>
                  <a:schemeClr val="bg1"/>
                </a:solidFill>
                <a:latin typeface="Bradley Hand ITC" panose="03070402050302030203" pitchFamily="66" charset="0"/>
              </a:rPr>
              <a:t>(a conch). </a:t>
            </a:r>
            <a:r>
              <a:rPr lang="en-US" sz="2000" b="1" dirty="0" err="1" smtClean="0">
                <a:solidFill>
                  <a:schemeClr val="bg1"/>
                </a:solidFill>
                <a:latin typeface="Bradley Hand ITC" panose="03070402050302030203" pitchFamily="66" charset="0"/>
              </a:rPr>
              <a:t>Tamilians</a:t>
            </a:r>
            <a:r>
              <a:rPr lang="en-US" sz="2000" b="1" dirty="0" smtClean="0">
                <a:solidFill>
                  <a:schemeClr val="bg1"/>
                </a:solidFill>
                <a:latin typeface="Bradley Hand ITC" panose="03070402050302030203" pitchFamily="66" charset="0"/>
              </a:rPr>
              <a:t> consider it a good sign to watch the milk boil over as it connotes good luck and prosperity. The newly cooked rice is traditionally offered to the Sun God at sunrise to demonstrate gratitude for the harvest. It is later served to the people present in the house for the ceremony. People prepare savories and sweets, visit each other and exchange greetings.</a:t>
            </a:r>
            <a:endParaRPr lang="en-US" sz="2000" b="1" dirty="0">
              <a:solidFill>
                <a:schemeClr val="bg1"/>
              </a:solidFill>
              <a:latin typeface="Bradley Hand ITC" panose="03070402050302030203" pitchFamily="66" charset="0"/>
            </a:endParaRPr>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399" y="163286"/>
            <a:ext cx="2438401" cy="186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78377" y="123041"/>
            <a:ext cx="2129766" cy="190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2399" y="4945083"/>
            <a:ext cx="2514601" cy="184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78378" y="4945083"/>
            <a:ext cx="2129766" cy="180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655582"/>
      </p:ext>
    </p:extLst>
  </p:cSld>
  <p:clrMapOvr>
    <a:masterClrMapping/>
  </p:clrMapOvr>
  <mc:AlternateContent xmlns:mc="http://schemas.openxmlformats.org/markup-compatibility/2006" xmlns:p14="http://schemas.microsoft.com/office/powerpoint/2010/main">
    <mc:Choice Requires="p14">
      <p:transition spd="slow" p14:dur="4000" advClick="0" advTm="35000">
        <p14:reveal/>
      </p:transition>
    </mc:Choice>
    <mc:Fallback xmlns="">
      <p:transition spd="slow" advClick="0" advTm="3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800" y="227113"/>
            <a:ext cx="2436585" cy="16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4724400"/>
            <a:ext cx="2547586" cy="185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80770" y="260594"/>
            <a:ext cx="2673927" cy="160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00799" y="2554184"/>
            <a:ext cx="2176427" cy="152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32116" y="2286000"/>
            <a:ext cx="2880370" cy="206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93473" y="266368"/>
            <a:ext cx="2547587" cy="1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7315" y="2554184"/>
            <a:ext cx="2177143" cy="152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080770" y="4752110"/>
            <a:ext cx="2673927"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200400" y="4724400"/>
            <a:ext cx="2547587" cy="185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182003"/>
      </p:ext>
    </p:extLst>
  </p:cSld>
  <p:clrMapOvr>
    <a:masterClrMapping/>
  </p:clrMapOvr>
  <mc:AlternateContent xmlns:mc="http://schemas.openxmlformats.org/markup-compatibility/2006" xmlns:p14="http://schemas.microsoft.com/office/powerpoint/2010/main">
    <mc:Choice Requires="p14">
      <p:transition spd="slow" p14:dur="4000" advClick="0" advTm="20000">
        <p14:reveal/>
      </p:transition>
    </mc:Choice>
    <mc:Fallback xmlns="">
      <p:transition spd="slow" advClick="0" advTm="20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67200"/>
            <a:ext cx="9144000" cy="400110"/>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People wear traditional clothes…..</a:t>
            </a:r>
            <a:endParaRPr lang="en-US" sz="2000" b="1" dirty="0">
              <a:solidFill>
                <a:schemeClr val="bg1"/>
              </a:solidFill>
              <a:latin typeface="Bradley Hand ITC" panose="03070402050302030203" pitchFamily="66" charset="0"/>
            </a:endParaRP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4277" y="1447800"/>
            <a:ext cx="7995446" cy="242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189588"/>
      </p:ext>
    </p:extLst>
  </p:cSld>
  <p:clrMapOvr>
    <a:masterClrMapping/>
  </p:clrMapOvr>
  <mc:AlternateContent xmlns:mc="http://schemas.openxmlformats.org/markup-compatibility/2006" xmlns:p14="http://schemas.microsoft.com/office/powerpoint/2010/main">
    <mc:Choice Requires="p14">
      <p:transition spd="slow" p14:dur="4000" advClick="0" advTm="6000">
        <p14:reveal/>
      </p:transition>
    </mc:Choice>
    <mc:Fallback xmlns="">
      <p:transition spd="slow" advClick="0" advTm="6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 y="2590800"/>
            <a:ext cx="9144000" cy="4370427"/>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Cattle play an important role in the traditional Indian farmstead be it with regards to the provision of dairy products, its use for ploughing and transport and its provision of fertilizer. This explains the </a:t>
            </a:r>
            <a:r>
              <a:rPr lang="en-US" sz="2000" b="1" dirty="0" err="1" smtClean="0">
                <a:solidFill>
                  <a:schemeClr val="bg1"/>
                </a:solidFill>
                <a:latin typeface="Bradley Hand ITC" panose="03070402050302030203" pitchFamily="66" charset="0"/>
              </a:rPr>
              <a:t>Tamilians</a:t>
            </a:r>
            <a:r>
              <a:rPr lang="en-US" sz="2000" b="1" dirty="0" smtClean="0">
                <a:solidFill>
                  <a:schemeClr val="bg1"/>
                </a:solidFill>
                <a:latin typeface="Bradley Hand ITC" panose="03070402050302030203" pitchFamily="66" charset="0"/>
              </a:rPr>
              <a:t> reference to cattle as wealth. </a:t>
            </a:r>
            <a:r>
              <a:rPr lang="en-US" sz="2000" b="1" dirty="0" err="1" smtClean="0">
                <a:solidFill>
                  <a:schemeClr val="bg1"/>
                </a:solidFill>
                <a:latin typeface="Bradley Hand ITC" panose="03070402050302030203" pitchFamily="66" charset="0"/>
              </a:rPr>
              <a:t>Maatu</a:t>
            </a:r>
            <a:r>
              <a:rPr lang="en-US" sz="2000" b="1" dirty="0" smtClean="0">
                <a:solidFill>
                  <a:schemeClr val="bg1"/>
                </a:solidFill>
                <a:latin typeface="Bradley Hand ITC" panose="03070402050302030203" pitchFamily="66" charset="0"/>
              </a:rPr>
              <a:t>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is a festival celebrated together by the villagers to thank the cows for their </a:t>
            </a:r>
            <a:r>
              <a:rPr lang="en-US" sz="2000" b="1" dirty="0" err="1" smtClean="0">
                <a:solidFill>
                  <a:schemeClr val="bg1"/>
                </a:solidFill>
                <a:latin typeface="Bradley Hand ITC" panose="03070402050302030203" pitchFamily="66" charset="0"/>
              </a:rPr>
              <a:t>favour</a:t>
            </a:r>
            <a:r>
              <a:rPr lang="en-US" sz="2000" b="1" dirty="0" smtClean="0">
                <a:solidFill>
                  <a:schemeClr val="bg1"/>
                </a:solidFill>
                <a:latin typeface="Bradley Hand ITC" panose="03070402050302030203" pitchFamily="66" charset="0"/>
              </a:rPr>
              <a:t> in farming. People bathe their cattle and paint their horns with </a:t>
            </a:r>
            <a:r>
              <a:rPr lang="en-US" sz="2000" b="1" dirty="0" err="1" smtClean="0">
                <a:solidFill>
                  <a:schemeClr val="bg1"/>
                </a:solidFill>
                <a:latin typeface="Bradley Hand ITC" panose="03070402050302030203" pitchFamily="66" charset="0"/>
              </a:rPr>
              <a:t>colourful</a:t>
            </a:r>
            <a:r>
              <a:rPr lang="en-US" sz="2000" b="1" dirty="0" smtClean="0">
                <a:solidFill>
                  <a:schemeClr val="bg1"/>
                </a:solidFill>
                <a:latin typeface="Bradley Hand ITC" panose="03070402050302030203" pitchFamily="66" charset="0"/>
              </a:rPr>
              <a:t> paints. In the evening people offer prayers to Lord Ganesh made out of mud</a:t>
            </a:r>
            <a:r>
              <a:rPr lang="en-US" sz="2000" b="1" baseline="30000" dirty="0">
                <a:solidFill>
                  <a:schemeClr val="bg1"/>
                </a:solidFill>
                <a:latin typeface="Bradley Hand ITC" panose="03070402050302030203" pitchFamily="66" charset="0"/>
              </a:rPr>
              <a:t> </a:t>
            </a:r>
            <a:r>
              <a:rPr lang="en-US" sz="2000" b="1" dirty="0" smtClean="0">
                <a:solidFill>
                  <a:schemeClr val="bg1"/>
                </a:solidFill>
                <a:latin typeface="Bradley Hand ITC" panose="03070402050302030203" pitchFamily="66" charset="0"/>
              </a:rPr>
              <a:t>and all the cattle of the village are gathered together and are decorated with garland and turmeric water. </a:t>
            </a:r>
            <a:r>
              <a:rPr lang="en-US" sz="2000" b="1" dirty="0" err="1" smtClean="0">
                <a:solidFill>
                  <a:schemeClr val="bg1"/>
                </a:solidFill>
                <a:latin typeface="Bradley Hand ITC" panose="03070402050302030203" pitchFamily="66" charset="0"/>
              </a:rPr>
              <a:t>Kumkum</a:t>
            </a:r>
            <a:r>
              <a:rPr lang="en-US" sz="2000" b="1" dirty="0" smtClean="0">
                <a:solidFill>
                  <a:schemeClr val="bg1"/>
                </a:solidFill>
                <a:latin typeface="Bradley Hand ITC" panose="03070402050302030203" pitchFamily="66" charset="0"/>
              </a:rPr>
              <a:t> is applied on the forehead and fed with a mixture of </a:t>
            </a:r>
            <a:r>
              <a:rPr lang="en-US" sz="2000" b="1" dirty="0" err="1" smtClean="0">
                <a:solidFill>
                  <a:schemeClr val="bg1"/>
                </a:solidFill>
                <a:latin typeface="Bradley Hand ITC" panose="03070402050302030203" pitchFamily="66" charset="0"/>
              </a:rPr>
              <a:t>venn</a:t>
            </a:r>
            <a:r>
              <a:rPr lang="en-US" sz="2000" b="1" dirty="0" smtClean="0">
                <a:solidFill>
                  <a:schemeClr val="bg1"/>
                </a:solidFill>
                <a:latin typeface="Bradley Hand ITC" panose="03070402050302030203" pitchFamily="66" charset="0"/>
              </a:rPr>
              <a:t>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a:t>
            </a:r>
            <a:r>
              <a:rPr lang="en-US" sz="2000" b="1" dirty="0" err="1" smtClean="0">
                <a:solidFill>
                  <a:schemeClr val="bg1"/>
                </a:solidFill>
                <a:latin typeface="Bradley Hand ITC" panose="03070402050302030203" pitchFamily="66" charset="0"/>
              </a:rPr>
              <a:t>Jaggery</a:t>
            </a:r>
            <a:r>
              <a:rPr lang="en-US" sz="2000" b="1" dirty="0">
                <a:solidFill>
                  <a:schemeClr val="bg1"/>
                </a:solidFill>
                <a:latin typeface="Bradley Hand ITC" panose="03070402050302030203" pitchFamily="66" charset="0"/>
              </a:rPr>
              <a:t>,</a:t>
            </a:r>
            <a:r>
              <a:rPr lang="en-US" sz="2000" b="1" dirty="0" smtClean="0">
                <a:solidFill>
                  <a:schemeClr val="bg1"/>
                </a:solidFill>
                <a:latin typeface="Bradley Hand ITC" panose="03070402050302030203" pitchFamily="66" charset="0"/>
              </a:rPr>
              <a:t> honey, fruits etc. One of the rituals is to make a torch using coconut leaves, light it with fire, go around cattle thrice holding it and then run to the border of the village to drop it there. It is believed that this removes the evil influences caused by the jealousy of other people over the cattle. Women offer prayers in the hope that the brother-sister ties may remain forever strong.</a:t>
            </a:r>
          </a:p>
          <a:p>
            <a:pPr algn="ctr"/>
            <a:endParaRPr lang="en-US" sz="2000" b="1" dirty="0">
              <a:solidFill>
                <a:schemeClr val="bg1"/>
              </a:solidFill>
              <a:latin typeface="Bradley Hand ITC" panose="03070402050302030203" pitchFamily="66" charset="0"/>
            </a:endParaRP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5562" y="153688"/>
            <a:ext cx="1906619" cy="2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66800" y="775855"/>
            <a:ext cx="1508747" cy="707886"/>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Day 3</a:t>
            </a:r>
          </a:p>
        </p:txBody>
      </p:sp>
      <p:sp>
        <p:nvSpPr>
          <p:cNvPr id="12" name="Rectangle 11"/>
          <p:cNvSpPr/>
          <p:nvPr/>
        </p:nvSpPr>
        <p:spPr>
          <a:xfrm>
            <a:off x="6248400" y="609600"/>
            <a:ext cx="1915909" cy="1323439"/>
          </a:xfrm>
          <a:prstGeom prst="rect">
            <a:avLst/>
          </a:prstGeom>
          <a:noFill/>
        </p:spPr>
        <p:txBody>
          <a:bodyPr wrap="none" lIns="91440" tIns="45720" rIns="91440" bIns="45720">
            <a:spAutoFit/>
          </a:bodyPr>
          <a:lstStyle/>
          <a:p>
            <a:pPr algn="ct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Maattu</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 </a:t>
            </a:r>
          </a:p>
          <a:p>
            <a:pPr algn="ct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Pongal</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endParaRPr>
          </a:p>
        </p:txBody>
      </p:sp>
    </p:spTree>
    <p:extLst>
      <p:ext uri="{BB962C8B-B14F-4D97-AF65-F5344CB8AC3E}">
        <p14:creationId xmlns:p14="http://schemas.microsoft.com/office/powerpoint/2010/main" val="1203497484"/>
      </p:ext>
    </p:extLst>
  </p:cSld>
  <p:clrMapOvr>
    <a:masterClrMapping/>
  </p:clrMapOvr>
  <mc:AlternateContent xmlns:mc="http://schemas.openxmlformats.org/markup-compatibility/2006" xmlns:p14="http://schemas.microsoft.com/office/powerpoint/2010/main">
    <mc:Choice Requires="p14">
      <p:transition spd="slow" p14:dur="4000" advClick="0" advTm="35000">
        <p14:reveal/>
      </p:transition>
    </mc:Choice>
    <mc:Fallback xmlns="">
      <p:transition spd="slow" advClick="0" advTm="3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6600" y="3886201"/>
            <a:ext cx="2743200" cy="233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 y="3886200"/>
            <a:ext cx="3048000" cy="233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76600" y="685800"/>
            <a:ext cx="2743200"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19800" y="3886201"/>
            <a:ext cx="2895599" cy="23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019800" y="685801"/>
            <a:ext cx="2895599"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8600" y="685800"/>
            <a:ext cx="3048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491153"/>
      </p:ext>
    </p:extLst>
  </p:cSld>
  <p:clrMapOvr>
    <a:masterClrMapping/>
  </p:clrMapOvr>
  <mc:AlternateContent xmlns:mc="http://schemas.openxmlformats.org/markup-compatibility/2006" xmlns:p14="http://schemas.microsoft.com/office/powerpoint/2010/main">
    <mc:Choice Requires="p14">
      <p:transition spd="slow" p14:dur="4000" advClick="0" advTm="15000">
        <p14:reveal/>
      </p:transition>
    </mc:Choice>
    <mc:Fallback xmlns="">
      <p:transition spd="slow" advClick="0" advTm="15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601" y="228599"/>
            <a:ext cx="3783198" cy="246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0" y="2945470"/>
            <a:ext cx="3962400" cy="264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53000" y="228599"/>
            <a:ext cx="3962400" cy="246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8601" y="3061977"/>
            <a:ext cx="3783198" cy="252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09004" y="190870"/>
            <a:ext cx="484427" cy="5509200"/>
          </a:xfrm>
          <a:prstGeom prst="rect">
            <a:avLst/>
          </a:prstGeom>
          <a:noFill/>
        </p:spPr>
        <p:txBody>
          <a:bodyPr wrap="non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J</a:t>
            </a:r>
          </a:p>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A</a:t>
            </a: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L</a:t>
            </a:r>
          </a:p>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L</a:t>
            </a: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I</a:t>
            </a:r>
          </a:p>
          <a:p>
            <a:pPr algn="ct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endParaRP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K</a:t>
            </a:r>
          </a:p>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A</a:t>
            </a: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T</a:t>
            </a:r>
          </a:p>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T</a:t>
            </a:r>
          </a:p>
          <a:p>
            <a:pPr algn="ct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U</a:t>
            </a:r>
          </a:p>
        </p:txBody>
      </p:sp>
      <p:sp>
        <p:nvSpPr>
          <p:cNvPr id="8" name="TextBox 7"/>
          <p:cNvSpPr txBox="1"/>
          <p:nvPr/>
        </p:nvSpPr>
        <p:spPr>
          <a:xfrm>
            <a:off x="-20782" y="5867400"/>
            <a:ext cx="9144000" cy="707886"/>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On the day after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cattle are felicitated. In rural Tamil Nadu, adventurous games such as the </a:t>
            </a:r>
            <a:r>
              <a:rPr lang="en-US" sz="2000" b="1" dirty="0" err="1" smtClean="0">
                <a:solidFill>
                  <a:schemeClr val="bg1"/>
                </a:solidFill>
                <a:latin typeface="Bradley Hand ITC" panose="03070402050302030203" pitchFamily="66" charset="0"/>
              </a:rPr>
              <a:t>Jallikkattu</a:t>
            </a:r>
            <a:r>
              <a:rPr lang="en-US" sz="2000" b="1" dirty="0" smtClean="0">
                <a:solidFill>
                  <a:schemeClr val="bg1"/>
                </a:solidFill>
                <a:latin typeface="Bradley Hand ITC" panose="03070402050302030203" pitchFamily="66" charset="0"/>
              </a:rPr>
              <a:t> or taming the wild bull are features of the day.</a:t>
            </a:r>
            <a:endParaRPr lang="en-US" sz="20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919138348"/>
      </p:ext>
    </p:extLst>
  </p:cSld>
  <p:clrMapOvr>
    <a:masterClrMapping/>
  </p:clrMapOvr>
  <mc:AlternateContent xmlns:mc="http://schemas.openxmlformats.org/markup-compatibility/2006" xmlns:p14="http://schemas.microsoft.com/office/powerpoint/2010/main">
    <mc:Choice Requires="p14">
      <p:transition spd="slow" p14:dur="4000" advClick="0" advTm="10000">
        <p14:reveal/>
      </p:transition>
    </mc:Choice>
    <mc:Fallback xmlns="">
      <p:transition spd="slow" advClick="0" advTm="10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8000" y="159328"/>
            <a:ext cx="2862481" cy="189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7145" y="2286000"/>
            <a:ext cx="8534400" cy="4401205"/>
          </a:xfrm>
          <a:prstGeom prst="rect">
            <a:avLst/>
          </a:prstGeom>
        </p:spPr>
        <p:txBody>
          <a:bodyPr wrap="square">
            <a:spAutoFit/>
          </a:bodyPr>
          <a:lstStyle/>
          <a:p>
            <a:r>
              <a:rPr lang="en-US" sz="2000" b="1" dirty="0" smtClean="0">
                <a:solidFill>
                  <a:schemeClr val="bg1"/>
                </a:solidFill>
                <a:latin typeface="Bradley Hand ITC" panose="03070402050302030203" pitchFamily="66" charset="0"/>
              </a:rPr>
              <a:t>This is a time for family reunions in Tamil Nadu. Falling on the third day of the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festivities, brothers pay special tribute to their married sisters by giving gifts as affirmation of their filial love. Women offer prayers in the hope that the brother-sister ties may remain forever strong. Landlords present gifts of food, clothes and money to their workforce. During </a:t>
            </a:r>
            <a:r>
              <a:rPr lang="en-US" sz="2000" b="1" i="1" dirty="0" err="1" smtClean="0">
                <a:solidFill>
                  <a:schemeClr val="bg1"/>
                </a:solidFill>
                <a:latin typeface="Bradley Hand ITC" panose="03070402050302030203" pitchFamily="66" charset="0"/>
              </a:rPr>
              <a:t>Kaanum</a:t>
            </a:r>
            <a:r>
              <a:rPr lang="en-US" sz="2000" b="1" i="1" dirty="0" smtClean="0">
                <a:solidFill>
                  <a:schemeClr val="bg1"/>
                </a:solidFill>
                <a:latin typeface="Bradley Hand ITC" panose="03070402050302030203" pitchFamily="66" charset="0"/>
              </a:rPr>
              <a:t> </a:t>
            </a:r>
            <a:r>
              <a:rPr lang="en-US" sz="2000" b="1" i="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(the word </a:t>
            </a:r>
            <a:r>
              <a:rPr lang="en-US" sz="2000" b="1" i="1" dirty="0" err="1" smtClean="0">
                <a:solidFill>
                  <a:schemeClr val="bg1"/>
                </a:solidFill>
                <a:latin typeface="Bradley Hand ITC" panose="03070402050302030203" pitchFamily="66" charset="0"/>
              </a:rPr>
              <a:t>kaanum</a:t>
            </a:r>
            <a:r>
              <a:rPr lang="en-US" sz="2000" b="1" dirty="0" smtClean="0">
                <a:solidFill>
                  <a:schemeClr val="bg1"/>
                </a:solidFill>
                <a:latin typeface="Bradley Hand ITC" panose="03070402050302030203" pitchFamily="66" charset="0"/>
              </a:rPr>
              <a:t> in this context means "to visit"), people visit relatives and friends to enjoy the festive season. In the cities this day is synonymous with people flocking to beaches and theme parks to have a day out with their families. They also chew sugar cane  and decorate their houses with </a:t>
            </a:r>
            <a:r>
              <a:rPr lang="en-US" sz="2000" b="1" dirty="0" err="1" smtClean="0">
                <a:solidFill>
                  <a:schemeClr val="bg1"/>
                </a:solidFill>
                <a:latin typeface="Bradley Hand ITC" panose="03070402050302030203" pitchFamily="66" charset="0"/>
              </a:rPr>
              <a:t>kolam</a:t>
            </a:r>
            <a:r>
              <a:rPr lang="en-US" sz="2000" b="1" dirty="0" smtClean="0">
                <a:solidFill>
                  <a:schemeClr val="bg1"/>
                </a:solidFill>
                <a:latin typeface="Bradley Hand ITC" panose="03070402050302030203" pitchFamily="66" charset="0"/>
              </a:rPr>
              <a:t> . This day is a day to thank relatives and friends for their support in the harvest. Although it started as a farmers festival, today it has become a national festival for all </a:t>
            </a:r>
            <a:r>
              <a:rPr lang="en-US" sz="2000" b="1" dirty="0" err="1" smtClean="0">
                <a:solidFill>
                  <a:schemeClr val="bg1"/>
                </a:solidFill>
                <a:latin typeface="Bradley Hand ITC" panose="03070402050302030203" pitchFamily="66" charset="0"/>
              </a:rPr>
              <a:t>Tamilians</a:t>
            </a:r>
            <a:r>
              <a:rPr lang="en-US" sz="2000" b="1" dirty="0" smtClean="0">
                <a:solidFill>
                  <a:schemeClr val="bg1"/>
                </a:solidFill>
                <a:latin typeface="Bradley Hand ITC" panose="03070402050302030203" pitchFamily="66" charset="0"/>
              </a:rPr>
              <a:t> irrespective of their origins or even religion. It is as popular in urban</a:t>
            </a:r>
            <a:r>
              <a:rPr lang="en-US" sz="2000" b="1" dirty="0">
                <a:solidFill>
                  <a:schemeClr val="bg1"/>
                </a:solidFill>
                <a:latin typeface="Bradley Hand ITC" panose="03070402050302030203" pitchFamily="66" charset="0"/>
              </a:rPr>
              <a:t> </a:t>
            </a:r>
            <a:r>
              <a:rPr lang="en-US" sz="2000" b="1" dirty="0" smtClean="0">
                <a:solidFill>
                  <a:schemeClr val="bg1"/>
                </a:solidFill>
                <a:latin typeface="Bradley Hand ITC" panose="03070402050302030203" pitchFamily="66" charset="0"/>
              </a:rPr>
              <a:t>areas as is in rural</a:t>
            </a:r>
            <a:r>
              <a:rPr lang="en-US" sz="2000" b="1" dirty="0">
                <a:solidFill>
                  <a:schemeClr val="bg1"/>
                </a:solidFill>
                <a:latin typeface="Bradley Hand ITC" panose="03070402050302030203" pitchFamily="66" charset="0"/>
              </a:rPr>
              <a:t> </a:t>
            </a:r>
            <a:r>
              <a:rPr lang="en-US" sz="2000" b="1" dirty="0" smtClean="0">
                <a:solidFill>
                  <a:schemeClr val="bg1"/>
                </a:solidFill>
                <a:latin typeface="Bradley Hand ITC" panose="03070402050302030203" pitchFamily="66" charset="0"/>
              </a:rPr>
              <a:t>areas. This festival also marks the end of the </a:t>
            </a:r>
            <a:r>
              <a:rPr lang="en-US" sz="2000" b="1" dirty="0" err="1" smtClean="0">
                <a:solidFill>
                  <a:schemeClr val="bg1"/>
                </a:solidFill>
                <a:latin typeface="Bradley Hand ITC" panose="03070402050302030203" pitchFamily="66" charset="0"/>
              </a:rPr>
              <a:t>Pongal</a:t>
            </a:r>
            <a:r>
              <a:rPr lang="en-US" sz="2000" b="1" dirty="0" smtClean="0">
                <a:solidFill>
                  <a:schemeClr val="bg1"/>
                </a:solidFill>
                <a:latin typeface="Bradley Hand ITC" panose="03070402050302030203" pitchFamily="66" charset="0"/>
              </a:rPr>
              <a:t> festivities for the year </a:t>
            </a:r>
            <a:endParaRPr lang="en-US" sz="2000" b="1" dirty="0">
              <a:solidFill>
                <a:schemeClr val="bg1"/>
              </a:solidFill>
              <a:latin typeface="Bradley Hand ITC" panose="03070402050302030203" pitchFamily="66" charset="0"/>
            </a:endParaRPr>
          </a:p>
        </p:txBody>
      </p:sp>
      <p:sp>
        <p:nvSpPr>
          <p:cNvPr id="6" name="Rectangle 5"/>
          <p:cNvSpPr/>
          <p:nvPr/>
        </p:nvSpPr>
        <p:spPr>
          <a:xfrm>
            <a:off x="4191000" y="159328"/>
            <a:ext cx="1542410" cy="707886"/>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Day 4</a:t>
            </a:r>
          </a:p>
        </p:txBody>
      </p:sp>
    </p:spTree>
    <p:extLst>
      <p:ext uri="{BB962C8B-B14F-4D97-AF65-F5344CB8AC3E}">
        <p14:creationId xmlns:p14="http://schemas.microsoft.com/office/powerpoint/2010/main" val="456703793"/>
      </p:ext>
    </p:extLst>
  </p:cSld>
  <p:clrMapOvr>
    <a:masterClrMapping/>
  </p:clrMapOvr>
  <mc:AlternateContent xmlns:mc="http://schemas.openxmlformats.org/markup-compatibility/2006" xmlns:p14="http://schemas.microsoft.com/office/powerpoint/2010/main">
    <mc:Choice Requires="p14">
      <p:transition spd="slow" p14:dur="4000" advClick="0" advTm="35000">
        <p14:reveal/>
      </p:transition>
    </mc:Choice>
    <mc:Fallback xmlns="">
      <p:transition spd="slow" advClick="0" advTm="3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600" y="147256"/>
            <a:ext cx="2667000" cy="217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00800" y="147256"/>
            <a:ext cx="2514600" cy="235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193711" y="1752600"/>
            <a:ext cx="4481541" cy="278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8599" y="3623943"/>
            <a:ext cx="2111169" cy="302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30768" y="3520059"/>
            <a:ext cx="2391559" cy="312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37182"/>
      </p:ext>
    </p:extLst>
  </p:cSld>
  <p:clrMapOvr>
    <a:masterClrMapping/>
  </p:clrMapOvr>
  <mc:AlternateContent xmlns:mc="http://schemas.openxmlformats.org/markup-compatibility/2006" xmlns:p14="http://schemas.microsoft.com/office/powerpoint/2010/main">
    <mc:Choice Requires="p14">
      <p:transition spd="slow" p14:dur="4000" advClick="0" advTm="14000">
        <p14:reveal/>
      </p:transition>
    </mc:Choice>
    <mc:Fallback xmlns="">
      <p:transition spd="slow" advClick="0" advTm="14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55621" y="457200"/>
            <a:ext cx="5431518" cy="94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59" y="4495800"/>
            <a:ext cx="9144000" cy="1015663"/>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Celebrated on Jan 14</a:t>
            </a:r>
            <a:r>
              <a:rPr lang="en-US" sz="2000" b="1" baseline="30000" dirty="0" smtClean="0">
                <a:solidFill>
                  <a:schemeClr val="bg1"/>
                </a:solidFill>
                <a:latin typeface="Bradley Hand ITC" panose="03070402050302030203" pitchFamily="66" charset="0"/>
              </a:rPr>
              <a:t>th</a:t>
            </a:r>
            <a:r>
              <a:rPr lang="en-US" sz="2000" b="1" dirty="0" smtClean="0">
                <a:solidFill>
                  <a:schemeClr val="bg1"/>
                </a:solidFill>
                <a:latin typeface="Bradley Hand ITC" panose="03070402050302030203" pitchFamily="66" charset="0"/>
              </a:rPr>
              <a:t> as a festival of Makar Sankranti. The entire sky becomes a showcase of colorful kites of various sizes and shapes. People visit friends and relatives to exchange homemade delicacies. </a:t>
            </a:r>
            <a:endParaRPr lang="en-US" sz="2000" b="1" dirty="0">
              <a:solidFill>
                <a:schemeClr val="bg1"/>
              </a:solidFill>
              <a:latin typeface="Bradley Hand ITC" panose="03070402050302030203" pitchFamily="66" charset="0"/>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2509" y="2106398"/>
            <a:ext cx="2770641" cy="191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75441" y="2133600"/>
            <a:ext cx="2715759" cy="188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91200" y="2134108"/>
            <a:ext cx="2991879" cy="188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492224"/>
      </p:ext>
    </p:extLst>
  </p:cSld>
  <p:clrMapOvr>
    <a:masterClrMapping/>
  </p:clrMapOvr>
  <mc:AlternateContent xmlns:mc="http://schemas.openxmlformats.org/markup-compatibility/2006" xmlns:p14="http://schemas.microsoft.com/office/powerpoint/2010/main">
    <mc:Choice Requires="p14">
      <p:transition spd="slow" p14:dur="4000" advClick="0" advTm="12000">
        <p14:reveal/>
      </p:transition>
    </mc:Choice>
    <mc:Fallback xmlns="">
      <p:transition spd="slow" advClick="0" advTm="12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3630"/>
            <a:ext cx="4953001" cy="369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3" y="-1"/>
            <a:ext cx="4190998" cy="228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53004" y="4724400"/>
            <a:ext cx="419099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781" y="5315857"/>
            <a:ext cx="2473036" cy="15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76498" y="3718833"/>
            <a:ext cx="2476502" cy="313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 y="3718833"/>
            <a:ext cx="2467429" cy="168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53002" y="2288957"/>
            <a:ext cx="4191000" cy="243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366712"/>
      </p:ext>
    </p:extLst>
  </p:cSld>
  <p:clrMapOvr>
    <a:masterClrMapping/>
  </p:clrMapOvr>
  <mc:AlternateContent xmlns:mc="http://schemas.openxmlformats.org/markup-compatibility/2006" xmlns:p14="http://schemas.microsoft.com/office/powerpoint/2010/main">
    <mc:Choice Requires="p14">
      <p:transition spd="slow" p14:dur="4000" advClick="0" advTm="30000">
        <p14:reveal/>
      </p:transition>
    </mc:Choice>
    <mc:Fallback xmlns="">
      <p:transition spd="slow" advClick="0" advTm="30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99" y="1524000"/>
            <a:ext cx="7162801" cy="3785652"/>
          </a:xfrm>
          <a:prstGeom prst="rect">
            <a:avLst/>
          </a:prstGeom>
          <a:noFill/>
        </p:spPr>
        <p:txBody>
          <a:bodyPr wrap="square" lIns="91440" tIns="45720" rIns="91440" bIns="45720">
            <a:spAutoFit/>
          </a:bodyPr>
          <a:lstStyle/>
          <a:p>
            <a:pPr marL="285750" indent="-285750" algn="ctr">
              <a:buFont typeface="Arial" charset="0"/>
              <a:buChar char="•"/>
            </a:pP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Pongal</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is a harvest festival.</a:t>
            </a:r>
          </a:p>
          <a:p>
            <a:pPr algn="ctr"/>
            <a:endPar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algn="ctr"/>
            <a:endPar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marL="285750" indent="-285750" algn="ctr">
              <a:buFont typeface="Arial" charset="0"/>
              <a:buChar char="•"/>
            </a:pP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An occasion for traditional thanksgiving the nature.</a:t>
            </a:r>
          </a:p>
          <a:p>
            <a:pPr algn="ctr"/>
            <a:endPar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algn="ctr"/>
            <a:endPar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marL="285750" indent="-285750" algn="ctr">
              <a:buFont typeface="Arial" charset="0"/>
              <a:buChar char="•"/>
            </a:pP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Falls on the first day of the Tamil month of ‘Thai’ (14</a:t>
            </a:r>
            <a:r>
              <a:rPr lang="en-US" sz="2000" b="1" cap="none" spc="0"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th</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Jan or 15</a:t>
            </a:r>
            <a:r>
              <a:rPr lang="en-US" sz="2000" b="1" cap="none" spc="0"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Th</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Jan on a leap year).</a:t>
            </a:r>
          </a:p>
          <a:p>
            <a:pPr marL="285750" indent="-285750" algn="ctr">
              <a:buFont typeface="Arial" charset="0"/>
              <a:buChar char="•"/>
            </a:pPr>
            <a:endPar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algn="ctr"/>
            <a:endPar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a:p>
            <a:pPr marL="285750" indent="-285750" algn="ctr">
              <a:buFont typeface="Arial" charset="0"/>
              <a:buChar char="•"/>
            </a:pP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It is a four day festival –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Bhogi</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Thai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Pongal</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Maattu</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Pongal</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and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Kaanum</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 </a:t>
            </a:r>
            <a:r>
              <a:rPr lang="en-US" sz="2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Pongal</a:t>
            </a:r>
            <a:r>
              <a:rPr lang="en-US"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rPr>
              <a:t>.</a:t>
            </a:r>
            <a:endParaRPr lang="en-US"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anose="03070402050302030203" pitchFamily="66" charset="0"/>
            </a:endParaRPr>
          </a:p>
        </p:txBody>
      </p:sp>
    </p:spTree>
    <p:extLst>
      <p:ext uri="{BB962C8B-B14F-4D97-AF65-F5344CB8AC3E}">
        <p14:creationId xmlns:p14="http://schemas.microsoft.com/office/powerpoint/2010/main" val="896258558"/>
      </p:ext>
    </p:extLst>
  </p:cSld>
  <p:clrMapOvr>
    <a:masterClrMapping/>
  </p:clrMapOvr>
  <mc:AlternateContent xmlns:mc="http://schemas.openxmlformats.org/markup-compatibility/2006" xmlns:p14="http://schemas.microsoft.com/office/powerpoint/2010/main">
    <mc:Choice Requires="p14">
      <p:transition spd="slow" p14:dur="4000" advClick="0" advTm="16000">
        <p14:reveal/>
      </p:transition>
    </mc:Choice>
    <mc:Fallback xmlns="">
      <p:transition spd="slow" advClick="0" advTm="16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98773" y="6927"/>
            <a:ext cx="4397547" cy="134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94726"/>
            <a:ext cx="9144000" cy="556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673225"/>
      </p:ext>
    </p:extLst>
  </p:cSld>
  <p:clrMapOvr>
    <a:masterClrMapping/>
  </p:clrMapOvr>
  <mc:AlternateContent xmlns:mc="http://schemas.openxmlformats.org/markup-compatibility/2006" xmlns:p14="http://schemas.microsoft.com/office/powerpoint/2010/main">
    <mc:Choice Requires="p14">
      <p:transition spd="slow" p14:dur="4000" advClick="0" advTm="12000">
        <p14:reveal/>
      </p:transition>
    </mc:Choice>
    <mc:Fallback xmlns="">
      <p:transition spd="slow" advClick="0" advTm="12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142495"/>
            <a:ext cx="9144000" cy="471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 y="32668"/>
            <a:ext cx="9144000" cy="210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8400" y="6324600"/>
            <a:ext cx="2743200" cy="400110"/>
          </a:xfrm>
          <a:prstGeom prst="rect">
            <a:avLst/>
          </a:prstGeom>
          <a:noFill/>
        </p:spPr>
        <p:txBody>
          <a:bodyPr wrap="square" rtlCol="0">
            <a:spAutoFit/>
          </a:bodyPr>
          <a:lstStyle/>
          <a:p>
            <a:r>
              <a:rPr lang="en-US" sz="2000" b="1" dirty="0" smtClean="0">
                <a:latin typeface="Bradley Hand ITC" panose="03070402050302030203" pitchFamily="66" charset="0"/>
              </a:rPr>
              <a:t>Thanks for watching</a:t>
            </a:r>
            <a:endParaRPr lang="en-US" sz="2000" b="1" dirty="0">
              <a:latin typeface="Bradley Hand ITC" panose="03070402050302030203" pitchFamily="66" charset="0"/>
            </a:endParaRPr>
          </a:p>
        </p:txBody>
      </p:sp>
    </p:spTree>
    <p:extLst>
      <p:ext uri="{BB962C8B-B14F-4D97-AF65-F5344CB8AC3E}">
        <p14:creationId xmlns:p14="http://schemas.microsoft.com/office/powerpoint/2010/main" val="1672761789"/>
      </p:ext>
    </p:extLst>
  </p:cSld>
  <p:clrMapOvr>
    <a:masterClrMapping/>
  </p:clrMapOvr>
  <mc:AlternateContent xmlns:mc="http://schemas.openxmlformats.org/markup-compatibility/2006" xmlns:p14="http://schemas.microsoft.com/office/powerpoint/2010/main">
    <mc:Choice Requires="p14">
      <p:transition spd="slow" p14:dur="4000" advClick="0" advTm="15000">
        <p14:reveal/>
      </p:transition>
    </mc:Choice>
    <mc:Fallback xmlns="">
      <p:transition spd="slow" advClick="0" advTm="1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4572001" cy="33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1219" y="1"/>
            <a:ext cx="4558145" cy="3361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558146" y="3361937"/>
            <a:ext cx="4551218" cy="347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3361936"/>
            <a:ext cx="4571999" cy="351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39691" y="3542299"/>
            <a:ext cx="1981200" cy="923330"/>
          </a:xfrm>
          <a:prstGeom prst="rect">
            <a:avLst/>
          </a:prstGeom>
          <a:noFill/>
        </p:spPr>
        <p:txBody>
          <a:bodyPr wrap="square" rtlCol="0">
            <a:spAutoFit/>
          </a:bodyPr>
          <a:lstStyle/>
          <a:p>
            <a:pPr algn="ctr"/>
            <a:r>
              <a:rPr lang="en-US" b="1" dirty="0" smtClean="0">
                <a:latin typeface="Bradley Hand ITC" panose="03070402050302030203" pitchFamily="66" charset="0"/>
              </a:rPr>
              <a:t>and </a:t>
            </a:r>
          </a:p>
          <a:p>
            <a:pPr algn="ctr"/>
            <a:r>
              <a:rPr lang="en-US" b="1" dirty="0" smtClean="0">
                <a:latin typeface="Bradley Hand ITC" panose="03070402050302030203" pitchFamily="66" charset="0"/>
              </a:rPr>
              <a:t>Makara Sankranti</a:t>
            </a:r>
            <a:endParaRPr lang="en-US" b="1" dirty="0">
              <a:latin typeface="Bradley Hand ITC" panose="03070402050302030203" pitchFamily="66" charset="0"/>
            </a:endParaRPr>
          </a:p>
        </p:txBody>
      </p:sp>
    </p:spTree>
    <p:extLst>
      <p:ext uri="{BB962C8B-B14F-4D97-AF65-F5344CB8AC3E}">
        <p14:creationId xmlns:p14="http://schemas.microsoft.com/office/powerpoint/2010/main" val="1456813512"/>
      </p:ext>
    </p:extLst>
  </p:cSld>
  <p:clrMapOvr>
    <a:masterClrMapping/>
  </p:clrMapOvr>
  <mc:AlternateContent xmlns:mc="http://schemas.openxmlformats.org/markup-compatibility/2006" xmlns:p14="http://schemas.microsoft.com/office/powerpoint/2010/main">
    <mc:Choice Requires="p14">
      <p:transition spd="slow" p14:dur="4000" advClick="0" advTm="14000">
        <p14:reveal/>
      </p:transition>
    </mc:Choice>
    <mc:Fallback xmlns="">
      <p:transition spd="slow" advClick="0" advTm="14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153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4021" y="1529937"/>
            <a:ext cx="5856595" cy="205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27" y="1529938"/>
            <a:ext cx="3816927" cy="258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4114800"/>
            <a:ext cx="3810000" cy="273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46264" y="3733800"/>
            <a:ext cx="2672526" cy="1323439"/>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Day 1 </a:t>
            </a:r>
          </a:p>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The Bonfire</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endParaRPr>
          </a:p>
        </p:txBody>
      </p:sp>
      <p:sp>
        <p:nvSpPr>
          <p:cNvPr id="7" name="TextBox 6"/>
          <p:cNvSpPr txBox="1"/>
          <p:nvPr/>
        </p:nvSpPr>
        <p:spPr>
          <a:xfrm>
            <a:off x="4006027" y="5112657"/>
            <a:ext cx="4953000" cy="1200329"/>
          </a:xfrm>
          <a:prstGeom prst="rect">
            <a:avLst/>
          </a:prstGeom>
          <a:noFill/>
        </p:spPr>
        <p:txBody>
          <a:bodyPr wrap="square" rtlCol="0">
            <a:spAutoFit/>
          </a:bodyPr>
          <a:lstStyle/>
          <a:p>
            <a:pPr algn="ctr"/>
            <a:r>
              <a:rPr lang="en-US" b="1" dirty="0" smtClean="0">
                <a:solidFill>
                  <a:schemeClr val="bg1"/>
                </a:solidFill>
                <a:latin typeface="Bradley Hand ITC" panose="03070402050302030203" pitchFamily="66" charset="0"/>
              </a:rPr>
              <a:t>People assemble at dawn to light a bonfire,  and discard old unwanted household possessions. Homes are cleaned, painted and decorated to give a festive look.</a:t>
            </a:r>
            <a:endParaRPr lang="en-US"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096950800"/>
      </p:ext>
    </p:extLst>
  </p:cSld>
  <p:clrMapOvr>
    <a:masterClrMapping/>
  </p:clrMapOvr>
  <mc:AlternateContent xmlns:mc="http://schemas.openxmlformats.org/markup-compatibility/2006" xmlns:p14="http://schemas.microsoft.com/office/powerpoint/2010/main">
    <mc:Choice Requires="p14">
      <p:transition spd="slow" p14:dur="4000" advClick="0" advTm="20000">
        <p14:reveal/>
      </p:transition>
    </mc:Choice>
    <mc:Fallback xmlns="">
      <p:transition spd="slow" advClick="0" advTm="2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4485" y="3581400"/>
            <a:ext cx="2727029" cy="707886"/>
          </a:xfrm>
          <a:prstGeom prst="rect">
            <a:avLst/>
          </a:prstGeom>
          <a:noFill/>
        </p:spPr>
        <p:txBody>
          <a:bodyPr wrap="none" lIns="91440" tIns="45720" rIns="91440" bIns="45720">
            <a:spAutoFit/>
          </a:bodyPr>
          <a:lstStyle/>
          <a:p>
            <a:pPr algn="ct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Bhogi</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 </a:t>
            </a: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rPr>
              <a:t>Pallu</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anose="03070402050302030203" pitchFamily="66" charset="0"/>
            </a:endParaRPr>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6925"/>
            <a:ext cx="4495800" cy="3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6925"/>
            <a:ext cx="4648201" cy="3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3428999"/>
            <a:ext cx="4648200"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0599" y="4419600"/>
            <a:ext cx="4114800" cy="2031325"/>
          </a:xfrm>
          <a:prstGeom prst="rect">
            <a:avLst/>
          </a:prstGeom>
          <a:noFill/>
        </p:spPr>
        <p:txBody>
          <a:bodyPr wrap="square" rtlCol="0">
            <a:spAutoFit/>
          </a:bodyPr>
          <a:lstStyle/>
          <a:p>
            <a:pPr algn="ctr"/>
            <a:r>
              <a:rPr lang="en-US" b="1" dirty="0" smtClean="0">
                <a:solidFill>
                  <a:schemeClr val="bg1"/>
                </a:solidFill>
                <a:latin typeface="Bradley Hand ITC" panose="03070402050302030203" pitchFamily="66" charset="0"/>
              </a:rPr>
              <a:t>The fruits from the harvest are collected, along with flowers of the season, in a ceremony called </a:t>
            </a:r>
            <a:r>
              <a:rPr lang="en-US" b="1" dirty="0" err="1" smtClean="0">
                <a:solidFill>
                  <a:schemeClr val="bg1"/>
                </a:solidFill>
                <a:latin typeface="Bradley Hand ITC" panose="03070402050302030203" pitchFamily="66" charset="0"/>
              </a:rPr>
              <a:t>Bhogi</a:t>
            </a:r>
            <a:r>
              <a:rPr lang="en-US" b="1" dirty="0" smtClean="0">
                <a:solidFill>
                  <a:schemeClr val="bg1"/>
                </a:solidFill>
                <a:latin typeface="Bradley Hand ITC" panose="03070402050302030203" pitchFamily="66" charset="0"/>
              </a:rPr>
              <a:t> </a:t>
            </a:r>
            <a:r>
              <a:rPr lang="en-US" b="1" dirty="0" err="1" smtClean="0">
                <a:solidFill>
                  <a:schemeClr val="bg1"/>
                </a:solidFill>
                <a:latin typeface="Bradley Hand ITC" panose="03070402050302030203" pitchFamily="66" charset="0"/>
              </a:rPr>
              <a:t>Pallu</a:t>
            </a:r>
            <a:r>
              <a:rPr lang="en-US" b="1" dirty="0" smtClean="0">
                <a:solidFill>
                  <a:schemeClr val="bg1"/>
                </a:solidFill>
                <a:latin typeface="Bradley Hand ITC" panose="03070402050302030203" pitchFamily="66" charset="0"/>
              </a:rPr>
              <a:t>. Money is often placed in the mixture of </a:t>
            </a:r>
            <a:r>
              <a:rPr lang="en-US" b="1" dirty="0" err="1" smtClean="0">
                <a:solidFill>
                  <a:schemeClr val="bg1"/>
                </a:solidFill>
                <a:latin typeface="Bradley Hand ITC" panose="03070402050302030203" pitchFamily="66" charset="0"/>
              </a:rPr>
              <a:t>Bhogi</a:t>
            </a:r>
            <a:r>
              <a:rPr lang="en-US" b="1" dirty="0" smtClean="0">
                <a:solidFill>
                  <a:schemeClr val="bg1"/>
                </a:solidFill>
                <a:latin typeface="Bradley Hand ITC" panose="03070402050302030203" pitchFamily="66" charset="0"/>
              </a:rPr>
              <a:t> </a:t>
            </a:r>
            <a:r>
              <a:rPr lang="en-US" b="1" dirty="0" err="1" smtClean="0">
                <a:solidFill>
                  <a:schemeClr val="bg1"/>
                </a:solidFill>
                <a:latin typeface="Bradley Hand ITC" panose="03070402050302030203" pitchFamily="66" charset="0"/>
              </a:rPr>
              <a:t>Pallu</a:t>
            </a:r>
            <a:r>
              <a:rPr lang="en-US" b="1" dirty="0" smtClean="0">
                <a:solidFill>
                  <a:schemeClr val="bg1"/>
                </a:solidFill>
                <a:latin typeface="Bradley Hand ITC" panose="03070402050302030203" pitchFamily="66" charset="0"/>
              </a:rPr>
              <a:t>, and the mixture is poured over children, who then collect the money and sweet fruits.</a:t>
            </a:r>
            <a:endParaRPr lang="en-US"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4114931919"/>
      </p:ext>
    </p:extLst>
  </p:cSld>
  <p:clrMapOvr>
    <a:masterClrMapping/>
  </p:clrMapOvr>
  <mc:AlternateContent xmlns:mc="http://schemas.openxmlformats.org/markup-compatibility/2006" xmlns:p14="http://schemas.microsoft.com/office/powerpoint/2010/main">
    <mc:Choice Requires="p14">
      <p:transition spd="slow" p14:dur="4000" advClick="0" advTm="25000">
        <p14:reveal/>
      </p:transition>
    </mc:Choice>
    <mc:Fallback xmlns="">
      <p:transition spd="slow" advClick="0" advTm="25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1999" y="5562600"/>
            <a:ext cx="7620000" cy="707886"/>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Children dance around the bonfire, singing songs in praise of the Gods, the spring and the harvest. Girls also apply henna /</a:t>
            </a:r>
            <a:r>
              <a:rPr lang="en-US" sz="2000" b="1" dirty="0" err="1" smtClean="0">
                <a:solidFill>
                  <a:schemeClr val="bg1"/>
                </a:solidFill>
                <a:latin typeface="Bradley Hand ITC" panose="03070402050302030203" pitchFamily="66" charset="0"/>
              </a:rPr>
              <a:t>mehandi</a:t>
            </a:r>
            <a:endParaRPr lang="en-US" sz="20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3826164736"/>
      </p:ext>
    </p:extLst>
  </p:cSld>
  <p:clrMapOvr>
    <a:masterClrMapping/>
  </p:clrMapOvr>
  <mc:AlternateContent xmlns:mc="http://schemas.openxmlformats.org/markup-compatibility/2006" xmlns:p14="http://schemas.microsoft.com/office/powerpoint/2010/main">
    <mc:Choice Requires="p14">
      <p:transition spd="slow" p14:dur="4000" advClick="0" advTm="10000">
        <p14:reveal/>
      </p:transition>
    </mc:Choice>
    <mc:Fallback xmlns="">
      <p:transition spd="slow" advClick="0" advTm="1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25128" y="4648200"/>
            <a:ext cx="3057237" cy="180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298" y="457199"/>
            <a:ext cx="2615271" cy="171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25128" y="457200"/>
            <a:ext cx="3149600" cy="177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29259" y="457200"/>
            <a:ext cx="3070469" cy="171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4300" y="2463799"/>
            <a:ext cx="2615270" cy="180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1470" y="4648200"/>
            <a:ext cx="2615270" cy="180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812140" y="2485571"/>
            <a:ext cx="3070469" cy="177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65316" y="4589730"/>
            <a:ext cx="1998353" cy="192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925128" y="2464262"/>
            <a:ext cx="3057237" cy="17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8734" y="1035470"/>
            <a:ext cx="209530" cy="1169551"/>
          </a:xfrm>
          <a:prstGeom prst="rect">
            <a:avLst/>
          </a:prstGeom>
          <a:noFill/>
        </p:spPr>
        <p:txBody>
          <a:bodyPr wrap="square" rtlCol="0">
            <a:spAutoFit/>
          </a:bodyPr>
          <a:lstStyle/>
          <a:p>
            <a:r>
              <a:rPr lang="en-US" sz="1400" b="1" dirty="0" smtClean="0">
                <a:latin typeface="Aparajita" panose="020B0604020202020204" pitchFamily="34" charset="0"/>
                <a:cs typeface="Aparajita" panose="020B0604020202020204" pitchFamily="34" charset="0"/>
              </a:rPr>
              <a:t>H</a:t>
            </a:r>
          </a:p>
          <a:p>
            <a:r>
              <a:rPr lang="en-US" sz="1400" b="1" dirty="0" smtClean="0">
                <a:latin typeface="Aparajita" panose="020B0604020202020204" pitchFamily="34" charset="0"/>
                <a:cs typeface="Aparajita" panose="020B0604020202020204" pitchFamily="34" charset="0"/>
              </a:rPr>
              <a:t>E</a:t>
            </a:r>
          </a:p>
          <a:p>
            <a:r>
              <a:rPr lang="en-US" sz="1400" b="1" dirty="0" smtClean="0">
                <a:latin typeface="Aparajita" panose="020B0604020202020204" pitchFamily="34" charset="0"/>
                <a:cs typeface="Aparajita" panose="020B0604020202020204" pitchFamily="34" charset="0"/>
              </a:rPr>
              <a:t>N</a:t>
            </a:r>
          </a:p>
          <a:p>
            <a:r>
              <a:rPr lang="en-US" sz="1400" b="1" dirty="0" smtClean="0">
                <a:latin typeface="Aparajita" panose="020B0604020202020204" pitchFamily="34" charset="0"/>
                <a:cs typeface="Aparajita" panose="020B0604020202020204" pitchFamily="34" charset="0"/>
              </a:rPr>
              <a:t>N</a:t>
            </a:r>
          </a:p>
          <a:p>
            <a:r>
              <a:rPr lang="en-US" sz="1400" b="1" dirty="0" smtClean="0">
                <a:latin typeface="Aparajita" panose="020B0604020202020204" pitchFamily="34" charset="0"/>
                <a:cs typeface="Aparajita" panose="020B0604020202020204" pitchFamily="34" charset="0"/>
              </a:rPr>
              <a:t>A</a:t>
            </a:r>
            <a:endParaRPr lang="en-US" sz="1400" b="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574219286"/>
      </p:ext>
    </p:extLst>
  </p:cSld>
  <p:clrMapOvr>
    <a:masterClrMapping/>
  </p:clrMapOvr>
  <mc:AlternateContent xmlns:mc="http://schemas.openxmlformats.org/markup-compatibility/2006" xmlns:p14="http://schemas.microsoft.com/office/powerpoint/2010/main">
    <mc:Choice Requires="p14">
      <p:transition spd="slow" p14:dur="4000" advClick="0" advTm="20000">
        <p14:reveal/>
      </p:transition>
    </mc:Choice>
    <mc:Fallback xmlns="">
      <p:transition spd="slow" advClick="0" advTm="2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27709"/>
            <a:ext cx="4572000" cy="3489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572000" y="-17813"/>
            <a:ext cx="4542971" cy="352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3909194"/>
            <a:ext cx="6248400" cy="2554545"/>
          </a:xfrm>
          <a:prstGeom prst="rect">
            <a:avLst/>
          </a:prstGeom>
          <a:noFill/>
        </p:spPr>
        <p:txBody>
          <a:bodyPr wrap="square" rtlCol="0">
            <a:spAutoFit/>
          </a:bodyPr>
          <a:lstStyle/>
          <a:p>
            <a:pPr algn="ctr"/>
            <a:r>
              <a:rPr lang="en-US" sz="2000" b="1" dirty="0" smtClean="0">
                <a:solidFill>
                  <a:schemeClr val="bg1"/>
                </a:solidFill>
                <a:latin typeface="Bradley Hand ITC" panose="03070402050302030203" pitchFamily="66" charset="0"/>
              </a:rPr>
              <a:t>Lord </a:t>
            </a:r>
            <a:r>
              <a:rPr lang="en-US" sz="2000" b="1" dirty="0" err="1" smtClean="0">
                <a:solidFill>
                  <a:schemeClr val="bg1"/>
                </a:solidFill>
                <a:latin typeface="Bradley Hand ITC" panose="03070402050302030203" pitchFamily="66" charset="0"/>
              </a:rPr>
              <a:t>Indra</a:t>
            </a:r>
            <a:r>
              <a:rPr lang="en-US" sz="2000" b="1" dirty="0" smtClean="0">
                <a:solidFill>
                  <a:schemeClr val="bg1"/>
                </a:solidFill>
                <a:latin typeface="Bradley Hand ITC" panose="03070402050302030203" pitchFamily="66" charset="0"/>
              </a:rPr>
              <a:t> (the God of clouds and rain) is worshipped for the abundance of harvest. A special puja is performed before cutting the paddy. Farmers worship the Sun and the Earth by anointing their ploughs and sickles with sandalwood paste. It is with these consecrated tools that the newly-harvested rice is cut. Fresh harvest of rice, turmeric and sugarcane are brought in from the fields, as preparation for the following day.</a:t>
            </a:r>
            <a:endParaRPr lang="en-US" sz="2000" b="1" dirty="0">
              <a:solidFill>
                <a:schemeClr val="bg1"/>
              </a:solidFill>
              <a:latin typeface="Bradley Hand ITC" panose="03070402050302030203" pitchFamily="66" charset="0"/>
            </a:endParaRPr>
          </a:p>
        </p:txBody>
      </p:sp>
      <p:pic>
        <p:nvPicPr>
          <p:cNvPr id="6"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3514935"/>
            <a:ext cx="2590800" cy="334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92302"/>
      </p:ext>
    </p:extLst>
  </p:cSld>
  <p:clrMapOvr>
    <a:masterClrMapping/>
  </p:clrMapOvr>
  <mc:AlternateContent xmlns:mc="http://schemas.openxmlformats.org/markup-compatibility/2006" xmlns:p14="http://schemas.microsoft.com/office/powerpoint/2010/main">
    <mc:Choice Requires="p14">
      <p:transition spd="slow" p14:dur="4000" advClick="0" advTm="35000">
        <p14:reveal/>
      </p:transition>
    </mc:Choice>
    <mc:Fallback xmlns="">
      <p:transition spd="slow" advClick="0" advTm="35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1262" y="4493799"/>
            <a:ext cx="1994195" cy="200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61137" y="238989"/>
            <a:ext cx="2112817" cy="182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34200" y="218207"/>
            <a:ext cx="1821873" cy="177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80759" y="2351559"/>
            <a:ext cx="1665514" cy="182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14600" y="4615534"/>
            <a:ext cx="1814945" cy="175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46549" y="4615535"/>
            <a:ext cx="1731818" cy="164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91741" y="2394854"/>
            <a:ext cx="2033717" cy="178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165766" y="2394690"/>
            <a:ext cx="1886859" cy="178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354781" y="225134"/>
            <a:ext cx="1030514" cy="182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218709" y="2394690"/>
            <a:ext cx="2715491" cy="178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53883" y="152400"/>
            <a:ext cx="2192240" cy="191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46273" y="4372077"/>
            <a:ext cx="2209800" cy="2246769"/>
          </a:xfrm>
          <a:prstGeom prst="rect">
            <a:avLst/>
          </a:prstGeom>
          <a:noFill/>
        </p:spPr>
        <p:txBody>
          <a:bodyPr wrap="square" rtlCol="0">
            <a:spAutoFit/>
          </a:bodyPr>
          <a:lstStyle/>
          <a:p>
            <a:pPr algn="ctr"/>
            <a:r>
              <a:rPr lang="en-US" sz="2000" b="1" dirty="0" err="1" smtClean="0">
                <a:solidFill>
                  <a:schemeClr val="bg1"/>
                </a:solidFill>
                <a:latin typeface="Bradley Hand ITC" panose="03070402050302030203" pitchFamily="66" charset="0"/>
              </a:rPr>
              <a:t>Kolams</a:t>
            </a:r>
            <a:r>
              <a:rPr lang="en-US" sz="2000" b="1" dirty="0" smtClean="0">
                <a:solidFill>
                  <a:schemeClr val="bg1"/>
                </a:solidFill>
                <a:latin typeface="Bradley Hand ITC" panose="03070402050302030203" pitchFamily="66" charset="0"/>
              </a:rPr>
              <a:t> (</a:t>
            </a:r>
            <a:r>
              <a:rPr lang="en-US" sz="2000" b="1" dirty="0" err="1" smtClean="0">
                <a:solidFill>
                  <a:schemeClr val="bg1"/>
                </a:solidFill>
                <a:latin typeface="Bradley Hand ITC" panose="03070402050302030203" pitchFamily="66" charset="0"/>
              </a:rPr>
              <a:t>rangoli</a:t>
            </a:r>
            <a:r>
              <a:rPr lang="en-US" sz="2000" b="1" dirty="0" smtClean="0">
                <a:solidFill>
                  <a:schemeClr val="bg1"/>
                </a:solidFill>
                <a:latin typeface="Bradley Hand ITC" panose="03070402050302030203" pitchFamily="66" charset="0"/>
              </a:rPr>
              <a:t> patterns) are drawn with the white paste of newly harvested rice and outlined with red mud. </a:t>
            </a:r>
            <a:endParaRPr lang="en-US" sz="20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3630731181"/>
      </p:ext>
    </p:extLst>
  </p:cSld>
  <p:clrMapOvr>
    <a:masterClrMapping/>
  </p:clrMapOvr>
  <mc:AlternateContent xmlns:mc="http://schemas.openxmlformats.org/markup-compatibility/2006" xmlns:p14="http://schemas.microsoft.com/office/powerpoint/2010/main">
    <mc:Choice Requires="p14">
      <p:transition spd="slow" p14:dur="4000" advClick="0" advTm="20000">
        <p14:reveal/>
      </p:transition>
    </mc:Choice>
    <mc:Fallback xmlns="">
      <p:transition spd="slow" advClick="0" advTm="20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945</Words>
  <Application>Microsoft Macintosh PowerPoint</Application>
  <PresentationFormat>On-screen Show (4:3)</PresentationFormat>
  <Paragraphs>56</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dc:creator>
  <cp:lastModifiedBy>Kris Maillacheruvu</cp:lastModifiedBy>
  <cp:revision>98</cp:revision>
  <dcterms:created xsi:type="dcterms:W3CDTF">2015-01-10T17:02:14Z</dcterms:created>
  <dcterms:modified xsi:type="dcterms:W3CDTF">2016-01-08T13:45:12Z</dcterms:modified>
</cp:coreProperties>
</file>