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handoutMasterIdLst>
    <p:handoutMasterId r:id="rId11"/>
  </p:handoutMasterIdLst>
  <p:sldIdLst>
    <p:sldId id="330" r:id="rId3"/>
    <p:sldId id="399" r:id="rId4"/>
    <p:sldId id="325" r:id="rId5"/>
    <p:sldId id="334" r:id="rId6"/>
    <p:sldId id="395" r:id="rId7"/>
    <p:sldId id="402" r:id="rId8"/>
    <p:sldId id="400" r:id="rId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495" autoAdjust="0"/>
    <p:restoredTop sz="86344" autoAdjust="0"/>
  </p:normalViewPr>
  <p:slideViewPr>
    <p:cSldViewPr>
      <p:cViewPr>
        <p:scale>
          <a:sx n="114" d="100"/>
          <a:sy n="114" d="100"/>
        </p:scale>
        <p:origin x="48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64"/>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22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22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22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7FF9417-E167-478D-AC9D-4E303597151D}" type="slidenum">
              <a:rPr lang="en-US"/>
              <a:pPr/>
              <a:t>‹#›</a:t>
            </a:fld>
            <a:endParaRPr lang="en-US"/>
          </a:p>
        </p:txBody>
      </p:sp>
    </p:spTree>
    <p:extLst>
      <p:ext uri="{BB962C8B-B14F-4D97-AF65-F5344CB8AC3E}">
        <p14:creationId xmlns:p14="http://schemas.microsoft.com/office/powerpoint/2010/main" val="3876762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2BB935-3242-4EB6-8520-C5C67257E674}" type="datetimeFigureOut">
              <a:rPr lang="en-US" smtClean="0"/>
              <a:pPr/>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B239E4-CA2C-40BC-83E2-243C1B0E16A4}" type="slidenum">
              <a:rPr lang="en-US" smtClean="0"/>
              <a:pPr/>
              <a:t>‹#›</a:t>
            </a:fld>
            <a:endParaRPr lang="en-US"/>
          </a:p>
        </p:txBody>
      </p:sp>
    </p:spTree>
    <p:extLst>
      <p:ext uri="{BB962C8B-B14F-4D97-AF65-F5344CB8AC3E}">
        <p14:creationId xmlns:p14="http://schemas.microsoft.com/office/powerpoint/2010/main" val="85695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55C2C5B-033D-418C-9B84-92CA5B2C5E4C}" type="slidenum">
              <a:rPr lang="en-US" smtClean="0"/>
              <a:t>6</a:t>
            </a:fld>
            <a:endParaRPr lang="en-US"/>
          </a:p>
        </p:txBody>
      </p:sp>
    </p:spTree>
    <p:extLst>
      <p:ext uri="{BB962C8B-B14F-4D97-AF65-F5344CB8AC3E}">
        <p14:creationId xmlns:p14="http://schemas.microsoft.com/office/powerpoint/2010/main" val="19348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FE26B0-7D80-446C-982D-53E761A704EB}"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3A1860-733F-479B-BA5D-B15D19DB2F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160B1D-9997-4F63-83AD-F6274C58DB0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396CCC-AB69-4E12-A603-0BCFA5580DE7}" type="slidenum">
              <a:rPr lang="en-US"/>
              <a:pPr/>
              <a:t>‹#›</a:t>
            </a:fld>
            <a:endParaRPr lang="en-US"/>
          </a:p>
        </p:txBody>
      </p:sp>
    </p:spTree>
    <p:extLst>
      <p:ext uri="{BB962C8B-B14F-4D97-AF65-F5344CB8AC3E}">
        <p14:creationId xmlns:p14="http://schemas.microsoft.com/office/powerpoint/2010/main" val="13419205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A25DE7-9BEB-4125-8CCB-3C32DC883AE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103628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A25DE7-9BEB-4125-8CCB-3C32DC883AE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872298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A25DE7-9BEB-4125-8CCB-3C32DC883AE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423933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A25DE7-9BEB-4125-8CCB-3C32DC883AE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57991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A25DE7-9BEB-4125-8CCB-3C32DC883AE3}" type="datetimeFigureOut">
              <a:rPr lang="en-US" smtClean="0"/>
              <a:t>10/27/16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3841637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A25DE7-9BEB-4125-8CCB-3C32DC883AE3}" type="datetimeFigureOut">
              <a:rPr lang="en-US" smtClean="0"/>
              <a:t>10/27/16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920387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25DE7-9BEB-4125-8CCB-3C32DC883AE3}" type="datetimeFigureOut">
              <a:rPr lang="en-US" smtClean="0"/>
              <a:t>10/27/16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24263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396CCC-AB69-4E12-A603-0BCFA5580DE7}" type="slidenum">
              <a:rPr lang="en-US"/>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A25DE7-9BEB-4125-8CCB-3C32DC883AE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357375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A25DE7-9BEB-4125-8CCB-3C32DC883AE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3941006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A25DE7-9BEB-4125-8CCB-3C32DC883AE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2133367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A25DE7-9BEB-4125-8CCB-3C32DC883AE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6E83E-419A-4898-8C52-36739ED7A521}" type="slidenum">
              <a:rPr lang="en-US" smtClean="0"/>
              <a:t>‹#›</a:t>
            </a:fld>
            <a:endParaRPr lang="en-US"/>
          </a:p>
        </p:txBody>
      </p:sp>
    </p:spTree>
    <p:extLst>
      <p:ext uri="{BB962C8B-B14F-4D97-AF65-F5344CB8AC3E}">
        <p14:creationId xmlns:p14="http://schemas.microsoft.com/office/powerpoint/2010/main" val="177265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992131-26EA-46C1-ADE5-09BD37B1FE3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A2BDB3-896A-4107-B5BA-5F74112CB20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61A7977-9EB5-464A-A441-E00E70AE213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011122B-AD5C-4AE4-8378-99F046A133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54F7D8-28C4-4FE0-B534-6B74198F086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A8ECCB5-978E-4AE9-8F20-3449166409D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3C20AA-8EFB-41CB-94DB-A6A10D7CE3A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0FECE6E-FA99-4C72-A3D0-B919571D5415}" type="slidenum">
              <a:rPr lang="en-US"/>
              <a:pPr/>
              <a:t>‹#›</a:t>
            </a:fld>
            <a:endParaRPr lang="en-US"/>
          </a:p>
        </p:txBody>
      </p:sp>
      <p:grpSp>
        <p:nvGrpSpPr>
          <p:cNvPr id="1031" name="Group 7"/>
          <p:cNvGrpSpPr>
            <a:grpSpLocks/>
          </p:cNvGrpSpPr>
          <p:nvPr/>
        </p:nvGrpSpPr>
        <p:grpSpPr bwMode="auto">
          <a:xfrm>
            <a:off x="533400" y="228600"/>
            <a:ext cx="8229600" cy="787400"/>
            <a:chOff x="-3" y="1831"/>
            <a:chExt cx="4506" cy="544"/>
          </a:xfrm>
        </p:grpSpPr>
        <p:grpSp>
          <p:nvGrpSpPr>
            <p:cNvPr id="1032" name="Group 8"/>
            <p:cNvGrpSpPr>
              <a:grpSpLocks/>
            </p:cNvGrpSpPr>
            <p:nvPr/>
          </p:nvGrpSpPr>
          <p:grpSpPr bwMode="auto">
            <a:xfrm>
              <a:off x="0" y="1834"/>
              <a:ext cx="4500" cy="538"/>
              <a:chOff x="0" y="1834"/>
              <a:chExt cx="4500" cy="538"/>
            </a:xfrm>
          </p:grpSpPr>
          <p:sp>
            <p:nvSpPr>
              <p:cNvPr id="1033" name="Rectangle 9"/>
              <p:cNvSpPr>
                <a:spLocks noChangeArrowheads="1"/>
              </p:cNvSpPr>
              <p:nvPr/>
            </p:nvSpPr>
            <p:spPr bwMode="auto">
              <a:xfrm>
                <a:off x="0" y="1834"/>
                <a:ext cx="4500" cy="538"/>
              </a:xfrm>
              <a:prstGeom prst="rect">
                <a:avLst/>
              </a:prstGeom>
              <a:solidFill>
                <a:srgbClr val="FF7102"/>
              </a:solidFill>
              <a:ln w="9525">
                <a:noFill/>
                <a:miter lim="800000"/>
                <a:headEnd/>
                <a:tailEnd/>
              </a:ln>
              <a:effectLst/>
            </p:spPr>
            <p:txBody>
              <a:bodyPr/>
              <a:lstStyle/>
              <a:p>
                <a:endParaRPr lang="en-US"/>
              </a:p>
            </p:txBody>
          </p:sp>
          <p:grpSp>
            <p:nvGrpSpPr>
              <p:cNvPr id="1034" name="Group 10"/>
              <p:cNvGrpSpPr>
                <a:grpSpLocks/>
              </p:cNvGrpSpPr>
              <p:nvPr/>
            </p:nvGrpSpPr>
            <p:grpSpPr bwMode="auto">
              <a:xfrm>
                <a:off x="0" y="1834"/>
                <a:ext cx="4500" cy="538"/>
                <a:chOff x="0" y="1834"/>
                <a:chExt cx="4500" cy="538"/>
              </a:xfrm>
            </p:grpSpPr>
            <p:sp>
              <p:nvSpPr>
                <p:cNvPr id="1035" name="Rectangle 11"/>
                <p:cNvSpPr>
                  <a:spLocks noChangeArrowheads="1"/>
                </p:cNvSpPr>
                <p:nvPr/>
              </p:nvSpPr>
              <p:spPr bwMode="auto">
                <a:xfrm>
                  <a:off x="0" y="1834"/>
                  <a:ext cx="4500" cy="538"/>
                </a:xfrm>
                <a:prstGeom prst="rect">
                  <a:avLst/>
                </a:prstGeom>
                <a:solidFill>
                  <a:srgbClr val="FF7102"/>
                </a:solidFill>
                <a:ln w="9525">
                  <a:noFill/>
                  <a:miter lim="800000"/>
                  <a:headEnd/>
                  <a:tailEnd/>
                </a:ln>
                <a:effectLst>
                  <a:glow rad="635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endParaRPr lang="en-US" sz="3600" dirty="0">
                    <a:solidFill>
                      <a:schemeClr val="accent2"/>
                    </a:solidFill>
                    <a:latin typeface="Monotype Corsiva" pitchFamily="66" charset="0"/>
                  </a:endParaRPr>
                </a:p>
                <a:p>
                  <a:pPr algn="ctr"/>
                  <a:r>
                    <a:rPr lang="en-US" sz="3600" dirty="0" smtClean="0">
                      <a:solidFill>
                        <a:schemeClr val="accent2"/>
                      </a:solidFill>
                      <a:latin typeface="Monotype Corsiva" pitchFamily="66" charset="0"/>
                    </a:rPr>
                    <a:t>Temple Hill Road: Path to Vision 2020 </a:t>
                  </a:r>
                  <a:endParaRPr lang="en-US" sz="3600" dirty="0">
                    <a:solidFill>
                      <a:schemeClr val="accent2"/>
                    </a:solidFill>
                    <a:latin typeface="Monotype Corsiva" pitchFamily="66" charset="0"/>
                  </a:endParaRPr>
                </a:p>
                <a:p>
                  <a:pPr algn="ctr"/>
                  <a:r>
                    <a:rPr lang="en-US" dirty="0">
                      <a:solidFill>
                        <a:schemeClr val="accent2"/>
                      </a:solidFill>
                      <a:latin typeface="Monotype Corsiva" pitchFamily="66" charset="0"/>
                    </a:rPr>
                    <a:t> </a:t>
                  </a:r>
                </a:p>
                <a:p>
                  <a:r>
                    <a:rPr lang="en-US" sz="800" dirty="0">
                      <a:solidFill>
                        <a:srgbClr val="000000"/>
                      </a:solidFill>
                      <a:latin typeface="Tahoma" pitchFamily="34" charset="0"/>
                    </a:rPr>
                    <a:t>                       </a:t>
                  </a:r>
                </a:p>
              </p:txBody>
            </p:sp>
            <p:sp>
              <p:nvSpPr>
                <p:cNvPr id="1036" name="Rectangle 12"/>
                <p:cNvSpPr>
                  <a:spLocks noChangeArrowheads="1"/>
                </p:cNvSpPr>
                <p:nvPr/>
              </p:nvSpPr>
              <p:spPr bwMode="auto">
                <a:xfrm>
                  <a:off x="0" y="1834"/>
                  <a:ext cx="4500" cy="538"/>
                </a:xfrm>
                <a:prstGeom prst="rect">
                  <a:avLst/>
                </a:prstGeom>
                <a:noFill/>
                <a:ln w="7">
                  <a:solidFill>
                    <a:srgbClr val="A0A0A0"/>
                  </a:solidFill>
                  <a:miter lim="800000"/>
                  <a:headEnd/>
                  <a:tailEnd/>
                </a:ln>
                <a:effectLst/>
              </p:spPr>
              <p:txBody>
                <a:bodyPr/>
                <a:lstStyle/>
                <a:p>
                  <a:endParaRPr lang="en-US"/>
                </a:p>
              </p:txBody>
            </p:sp>
          </p:grpSp>
        </p:grpSp>
        <p:sp>
          <p:nvSpPr>
            <p:cNvPr id="1037" name="Rectangle 13"/>
            <p:cNvSpPr>
              <a:spLocks noChangeArrowheads="1"/>
            </p:cNvSpPr>
            <p:nvPr/>
          </p:nvSpPr>
          <p:spPr bwMode="auto">
            <a:xfrm>
              <a:off x="-3" y="1831"/>
              <a:ext cx="4506" cy="544"/>
            </a:xfrm>
            <a:prstGeom prst="rect">
              <a:avLst/>
            </a:prstGeom>
            <a:noFill/>
            <a:ln w="9525">
              <a:solidFill>
                <a:srgbClr val="FF7102"/>
              </a:solidFill>
              <a:miter lim="800000"/>
              <a:headEnd/>
              <a:tailEnd/>
            </a:ln>
            <a:effec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txStyles>
    <p:titleStyle>
      <a:lvl1pPr algn="ctr" rtl="0" fontAlgn="base">
        <a:spcBef>
          <a:spcPct val="0"/>
        </a:spcBef>
        <a:spcAft>
          <a:spcPct val="0"/>
        </a:spcAft>
        <a:defRPr sz="4400">
          <a:solidFill>
            <a:srgbClr val="000000"/>
          </a:solidFill>
          <a:latin typeface="+mj-lt"/>
          <a:ea typeface="+mj-ea"/>
          <a:cs typeface="+mj-cs"/>
        </a:defRPr>
      </a:lvl1pPr>
      <a:lvl2pPr algn="ctr" rtl="0" fontAlgn="base">
        <a:spcBef>
          <a:spcPct val="0"/>
        </a:spcBef>
        <a:spcAft>
          <a:spcPct val="0"/>
        </a:spcAft>
        <a:defRPr sz="4400">
          <a:solidFill>
            <a:srgbClr val="000000"/>
          </a:solidFill>
          <a:latin typeface="Tahoma" pitchFamily="34" charset="0"/>
        </a:defRPr>
      </a:lvl2pPr>
      <a:lvl3pPr algn="ctr" rtl="0" fontAlgn="base">
        <a:spcBef>
          <a:spcPct val="0"/>
        </a:spcBef>
        <a:spcAft>
          <a:spcPct val="0"/>
        </a:spcAft>
        <a:defRPr sz="4400">
          <a:solidFill>
            <a:srgbClr val="000000"/>
          </a:solidFill>
          <a:latin typeface="Tahoma" pitchFamily="34" charset="0"/>
        </a:defRPr>
      </a:lvl3pPr>
      <a:lvl4pPr algn="ctr" rtl="0" fontAlgn="base">
        <a:spcBef>
          <a:spcPct val="0"/>
        </a:spcBef>
        <a:spcAft>
          <a:spcPct val="0"/>
        </a:spcAft>
        <a:defRPr sz="4400">
          <a:solidFill>
            <a:srgbClr val="000000"/>
          </a:solidFill>
          <a:latin typeface="Tahoma" pitchFamily="34" charset="0"/>
        </a:defRPr>
      </a:lvl4pPr>
      <a:lvl5pPr algn="ctr" rtl="0" fontAlgn="base">
        <a:spcBef>
          <a:spcPct val="0"/>
        </a:spcBef>
        <a:spcAft>
          <a:spcPct val="0"/>
        </a:spcAft>
        <a:defRPr sz="4400">
          <a:solidFill>
            <a:srgbClr val="000000"/>
          </a:solidFill>
          <a:latin typeface="Tahoma" pitchFamily="34" charset="0"/>
        </a:defRPr>
      </a:lvl5pPr>
      <a:lvl6pPr marL="457200" algn="ctr" rtl="0" fontAlgn="base">
        <a:spcBef>
          <a:spcPct val="0"/>
        </a:spcBef>
        <a:spcAft>
          <a:spcPct val="0"/>
        </a:spcAft>
        <a:defRPr sz="4400">
          <a:solidFill>
            <a:srgbClr val="000000"/>
          </a:solidFill>
          <a:latin typeface="Tahoma" pitchFamily="34" charset="0"/>
        </a:defRPr>
      </a:lvl6pPr>
      <a:lvl7pPr marL="914400" algn="ctr" rtl="0" fontAlgn="base">
        <a:spcBef>
          <a:spcPct val="0"/>
        </a:spcBef>
        <a:spcAft>
          <a:spcPct val="0"/>
        </a:spcAft>
        <a:defRPr sz="4400">
          <a:solidFill>
            <a:srgbClr val="000000"/>
          </a:solidFill>
          <a:latin typeface="Tahoma" pitchFamily="34" charset="0"/>
        </a:defRPr>
      </a:lvl7pPr>
      <a:lvl8pPr marL="1371600" algn="ctr" rtl="0" fontAlgn="base">
        <a:spcBef>
          <a:spcPct val="0"/>
        </a:spcBef>
        <a:spcAft>
          <a:spcPct val="0"/>
        </a:spcAft>
        <a:defRPr sz="4400">
          <a:solidFill>
            <a:srgbClr val="000000"/>
          </a:solidFill>
          <a:latin typeface="Tahoma" pitchFamily="34" charset="0"/>
        </a:defRPr>
      </a:lvl8pPr>
      <a:lvl9pPr marL="1828800" algn="ctr" rtl="0" fontAlgn="base">
        <a:spcBef>
          <a:spcPct val="0"/>
        </a:spcBef>
        <a:spcAft>
          <a:spcPct val="0"/>
        </a:spcAft>
        <a:defRPr sz="4400">
          <a:solidFill>
            <a:srgbClr val="000000"/>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Temple Hill Road: Key to Vision 2020</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25DE7-9BEB-4125-8CCB-3C32DC883AE3}" type="datetimeFigureOut">
              <a:rPr lang="en-US" smtClean="0"/>
              <a:t>10/27/16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6E83E-419A-4898-8C52-36739ED7A521}" type="slidenum">
              <a:rPr lang="en-US" smtClean="0"/>
              <a:t>‹#›</a:t>
            </a:fld>
            <a:endParaRPr lang="en-US"/>
          </a:p>
        </p:txBody>
      </p:sp>
    </p:spTree>
    <p:extLst>
      <p:ext uri="{BB962C8B-B14F-4D97-AF65-F5344CB8AC3E}">
        <p14:creationId xmlns:p14="http://schemas.microsoft.com/office/powerpoint/2010/main" val="685936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mple - birds eye front with text.JPG"/>
          <p:cNvPicPr>
            <a:picLocks noGrp="1" noChangeAspect="1"/>
          </p:cNvPicPr>
          <p:nvPr>
            <p:ph idx="1"/>
          </p:nvPr>
        </p:nvPicPr>
        <p:blipFill>
          <a:blip r:embed="rId2" cstate="print"/>
          <a:stretch>
            <a:fillRect/>
          </a:stretch>
        </p:blipFill>
        <p:spPr>
          <a:xfrm>
            <a:off x="1448448" y="1600200"/>
            <a:ext cx="6247104" cy="4525963"/>
          </a:xfrm>
        </p:spPr>
      </p:pic>
      <p:pic>
        <p:nvPicPr>
          <p:cNvPr id="6" name="Content Placeholder 3" descr="Temple - birds eye front with text.JPG"/>
          <p:cNvPicPr>
            <a:picLocks noChangeAspect="1"/>
          </p:cNvPicPr>
          <p:nvPr/>
        </p:nvPicPr>
        <p:blipFill>
          <a:blip r:embed="rId2" cstate="print"/>
          <a:stretch>
            <a:fillRect/>
          </a:stretch>
        </p:blipFill>
        <p:spPr>
          <a:xfrm>
            <a:off x="1238093" y="1576039"/>
            <a:ext cx="6667814" cy="4830763"/>
          </a:xfrm>
          <a:prstGeom prst="rect">
            <a:avLst/>
          </a:prstGeom>
          <a:scene3d>
            <a:camera prst="orthographicFront"/>
            <a:lightRig rig="threePt" dir="t"/>
          </a:scene3d>
          <a:sp3d>
            <a:bevelT/>
          </a:sp3d>
        </p:spPr>
      </p:pic>
      <p:sp>
        <p:nvSpPr>
          <p:cNvPr id="2" name="TextBox 1"/>
          <p:cNvSpPr txBox="1"/>
          <p:nvPr/>
        </p:nvSpPr>
        <p:spPr>
          <a:xfrm>
            <a:off x="1605776" y="657922"/>
            <a:ext cx="184731" cy="461665"/>
          </a:xfrm>
          <a:prstGeom prst="rect">
            <a:avLst/>
          </a:prstGeom>
          <a:noFill/>
        </p:spPr>
        <p:txBody>
          <a:bodyPr wrap="none" rtlCol="0">
            <a:spAutoFit/>
          </a:bodyPr>
          <a:lstStyle/>
          <a:p>
            <a:endParaRPr lang="en-US"/>
          </a:p>
        </p:txBody>
      </p:sp>
      <p:sp>
        <p:nvSpPr>
          <p:cNvPr id="7" name="Title 1"/>
          <p:cNvSpPr txBox="1">
            <a:spLocks/>
          </p:cNvSpPr>
          <p:nvPr/>
        </p:nvSpPr>
        <p:spPr bwMode="auto">
          <a:xfrm>
            <a:off x="542693" y="197934"/>
            <a:ext cx="8229600" cy="762000"/>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b="1" kern="0" dirty="0" smtClean="0">
                <a:latin typeface="Times New Roman" pitchFamily="18" charset="0"/>
                <a:cs typeface="Times New Roman" pitchFamily="18" charset="0"/>
              </a:rPr>
              <a:t>                   Temple’s Vision 2020</a:t>
            </a:r>
            <a:endParaRPr lang="en-US" b="1" kern="0" dirty="0">
              <a:latin typeface="Times New Roman" pitchFamily="18" charset="0"/>
              <a:cs typeface="Times New Roman" pitchFamily="18" charset="0"/>
            </a:endParaRPr>
          </a:p>
        </p:txBody>
      </p:sp>
      <p:sp>
        <p:nvSpPr>
          <p:cNvPr id="8" name="Title 1"/>
          <p:cNvSpPr txBox="1">
            <a:spLocks/>
          </p:cNvSpPr>
          <p:nvPr/>
        </p:nvSpPr>
        <p:spPr bwMode="auto">
          <a:xfrm>
            <a:off x="762000" y="898514"/>
            <a:ext cx="7772400" cy="566673"/>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b="1" kern="0" dirty="0" smtClean="0">
                <a:latin typeface="Times New Roman" pitchFamily="18" charset="0"/>
                <a:cs typeface="Times New Roman" pitchFamily="18" charset="0"/>
              </a:rPr>
              <a:t>            A 10 Year Plan (2010-2020) </a:t>
            </a:r>
            <a:endParaRPr lang="en-US" b="1" kern="0"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1277590" y="1576039"/>
            <a:ext cx="6588819" cy="4941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00200"/>
            <a:ext cx="7696200" cy="4953000"/>
          </a:xfrm>
          <a:solidFill>
            <a:schemeClr val="accent1">
              <a:lumMod val="60000"/>
              <a:lumOff val="40000"/>
            </a:schemeClr>
          </a:solidFill>
          <a:ln>
            <a:solidFill>
              <a:schemeClr val="accent1"/>
            </a:solidFill>
          </a:ln>
        </p:spPr>
        <p:txBody>
          <a:bodyPr/>
          <a:lstStyle/>
          <a:p>
            <a:pPr algn="ctr">
              <a:lnSpc>
                <a:spcPct val="80000"/>
              </a:lnSpc>
              <a:buFont typeface="Wingdings" pitchFamily="2" charset="2"/>
              <a:buChar char="Ø"/>
            </a:pPr>
            <a:endParaRPr lang="en-US" sz="3600" b="1" dirty="0" smtClean="0"/>
          </a:p>
          <a:p>
            <a:pPr algn="ctr">
              <a:lnSpc>
                <a:spcPct val="80000"/>
              </a:lnSpc>
              <a:buFont typeface="Wingdings" pitchFamily="2" charset="2"/>
              <a:buChar char="Ø"/>
            </a:pPr>
            <a:r>
              <a:rPr lang="en-US" sz="3600" b="1" dirty="0" smtClean="0"/>
              <a:t>Temple  Incorporated in 1994 and  501</a:t>
            </a:r>
            <a:r>
              <a:rPr lang="de-DE" sz="3600" b="1" dirty="0" smtClean="0"/>
              <a:t>© 3 IRS </a:t>
            </a:r>
            <a:r>
              <a:rPr lang="de-DE" sz="3600" b="1" dirty="0" err="1" smtClean="0"/>
              <a:t>Approved</a:t>
            </a:r>
            <a:r>
              <a:rPr lang="de-DE" sz="3600" b="1" dirty="0" smtClean="0"/>
              <a:t> </a:t>
            </a:r>
            <a:r>
              <a:rPr lang="de-DE" sz="3600" b="1" dirty="0" err="1" smtClean="0"/>
              <a:t>later</a:t>
            </a:r>
            <a:endParaRPr lang="en-US" sz="3600" b="1" dirty="0"/>
          </a:p>
          <a:p>
            <a:pPr algn="ctr">
              <a:lnSpc>
                <a:spcPct val="80000"/>
              </a:lnSpc>
              <a:buFont typeface="Wingdings" pitchFamily="2" charset="2"/>
              <a:buChar char="Ø"/>
            </a:pPr>
            <a:r>
              <a:rPr lang="en-US" sz="3600" b="1" dirty="0" smtClean="0"/>
              <a:t>Grand Inauguration of the Facility 2000</a:t>
            </a:r>
            <a:endParaRPr lang="en-US" sz="3600" b="1" dirty="0"/>
          </a:p>
          <a:p>
            <a:pPr algn="ctr">
              <a:lnSpc>
                <a:spcPct val="80000"/>
              </a:lnSpc>
              <a:buFont typeface="Wingdings" pitchFamily="2" charset="2"/>
              <a:buChar char="Ø"/>
            </a:pPr>
            <a:r>
              <a:rPr lang="en-US" sz="3600" b="1" dirty="0" err="1" smtClean="0"/>
              <a:t>Prana</a:t>
            </a:r>
            <a:r>
              <a:rPr lang="en-US" sz="3600" b="1" dirty="0" smtClean="0"/>
              <a:t> </a:t>
            </a:r>
            <a:r>
              <a:rPr lang="en-US" sz="3600" b="1" dirty="0" err="1" smtClean="0"/>
              <a:t>Prathistapana</a:t>
            </a:r>
            <a:r>
              <a:rPr lang="en-US" sz="3600" b="1" dirty="0" smtClean="0"/>
              <a:t> 2005</a:t>
            </a:r>
            <a:endParaRPr lang="en-US" sz="3600" b="1" dirty="0"/>
          </a:p>
          <a:p>
            <a:pPr algn="ctr">
              <a:lnSpc>
                <a:spcPct val="80000"/>
              </a:lnSpc>
              <a:buFont typeface="Wingdings" pitchFamily="2" charset="2"/>
              <a:buChar char="Ø"/>
            </a:pPr>
            <a:r>
              <a:rPr lang="en-US" sz="3600" b="1" dirty="0" err="1" smtClean="0"/>
              <a:t>Brahmotsava</a:t>
            </a:r>
            <a:r>
              <a:rPr lang="en-US" sz="3600" b="1" dirty="0" smtClean="0"/>
              <a:t> 2006-2016</a:t>
            </a:r>
          </a:p>
          <a:p>
            <a:pPr algn="ctr">
              <a:lnSpc>
                <a:spcPct val="80000"/>
              </a:lnSpc>
              <a:buFont typeface="Wingdings" pitchFamily="2" charset="2"/>
              <a:buChar char="Ø"/>
            </a:pPr>
            <a:r>
              <a:rPr lang="en-US" sz="3600" b="1" dirty="0" smtClean="0"/>
              <a:t>Debt Free Temple 2010</a:t>
            </a:r>
          </a:p>
          <a:p>
            <a:pPr algn="ctr">
              <a:lnSpc>
                <a:spcPct val="80000"/>
              </a:lnSpc>
              <a:buFont typeface="Wingdings" pitchFamily="2" charset="2"/>
              <a:buChar char="Ø"/>
            </a:pPr>
            <a:r>
              <a:rPr lang="en-US" sz="3600" b="1" dirty="0" smtClean="0"/>
              <a:t>Ten year Vision 2020 </a:t>
            </a:r>
            <a:endParaRPr lang="en-US" sz="3600" b="1" dirty="0"/>
          </a:p>
        </p:txBody>
      </p:sp>
      <p:sp>
        <p:nvSpPr>
          <p:cNvPr id="3" name="Title 1"/>
          <p:cNvSpPr txBox="1">
            <a:spLocks/>
          </p:cNvSpPr>
          <p:nvPr/>
        </p:nvSpPr>
        <p:spPr bwMode="auto">
          <a:xfrm>
            <a:off x="457200" y="228600"/>
            <a:ext cx="8382000" cy="1066800"/>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b="1" kern="0" dirty="0" smtClean="0">
                <a:latin typeface="Times New Roman" pitchFamily="18" charset="0"/>
                <a:cs typeface="Times New Roman" pitchFamily="18" charset="0"/>
              </a:rPr>
              <a:t>                       </a:t>
            </a:r>
            <a:r>
              <a:rPr lang="en-US" sz="4000" b="1" kern="0" dirty="0" smtClean="0">
                <a:latin typeface="Times New Roman" pitchFamily="18" charset="0"/>
                <a:cs typeface="Times New Roman" pitchFamily="18" charset="0"/>
              </a:rPr>
              <a:t>Temple’s History</a:t>
            </a:r>
            <a:endParaRPr lang="en-US" sz="40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123784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bwMode="auto">
          <a:xfrm>
            <a:off x="2095500" y="1372529"/>
            <a:ext cx="4724400" cy="609600"/>
          </a:xfrm>
          <a:prstGeom prst="rect">
            <a:avLst/>
          </a:prstGeom>
          <a:solidFill>
            <a:schemeClr val="accent1"/>
          </a:solidFill>
          <a:ln>
            <a:solidFill>
              <a:srgbClr val="FF0000"/>
            </a:solid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sz="3200" b="1" dirty="0" smtClean="0">
                <a:latin typeface="Times New Roman" pitchFamily="18" charset="0"/>
              </a:rPr>
              <a:t>A 10 Year Plan </a:t>
            </a:r>
            <a:endParaRPr lang="en-US" sz="3200" b="1" dirty="0">
              <a:latin typeface="Times New Roman" pitchFamily="18" charset="0"/>
            </a:endParaRPr>
          </a:p>
        </p:txBody>
      </p:sp>
      <p:sp>
        <p:nvSpPr>
          <p:cNvPr id="4" name="Title 1"/>
          <p:cNvSpPr txBox="1">
            <a:spLocks/>
          </p:cNvSpPr>
          <p:nvPr/>
        </p:nvSpPr>
        <p:spPr bwMode="auto">
          <a:xfrm>
            <a:off x="518532" y="205833"/>
            <a:ext cx="8305800" cy="1166696"/>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500" b="1" kern="0" smtClean="0">
                <a:latin typeface="Times New Roman" pitchFamily="18" charset="0"/>
                <a:cs typeface="Times New Roman" pitchFamily="18" charset="0"/>
              </a:rPr>
              <a:t>Temple’s </a:t>
            </a:r>
            <a:r>
              <a:rPr lang="en-US" sz="3500" b="1" kern="0" dirty="0" smtClean="0">
                <a:latin typeface="Times New Roman" pitchFamily="18" charset="0"/>
                <a:cs typeface="Times New Roman" pitchFamily="18" charset="0"/>
              </a:rPr>
              <a:t>Vision 2020</a:t>
            </a:r>
          </a:p>
          <a:p>
            <a:pPr marL="0" indent="0" algn="ctr">
              <a:buFontTx/>
              <a:buNone/>
            </a:pPr>
            <a:r>
              <a:rPr lang="en-US" sz="3500" b="1" kern="0" dirty="0" smtClean="0">
                <a:latin typeface="Times New Roman" pitchFamily="18" charset="0"/>
                <a:cs typeface="Times New Roman" pitchFamily="18" charset="0"/>
              </a:rPr>
              <a:t> Major Objectives</a:t>
            </a:r>
            <a:endParaRPr lang="en-US" sz="3500" b="1" kern="0" dirty="0">
              <a:latin typeface="Times New Roman" pitchFamily="18" charset="0"/>
              <a:cs typeface="Times New Roman" pitchFamily="18" charset="0"/>
            </a:endParaRPr>
          </a:p>
        </p:txBody>
      </p:sp>
      <p:sp>
        <p:nvSpPr>
          <p:cNvPr id="5" name="Rectangle 3"/>
          <p:cNvSpPr txBox="1">
            <a:spLocks noChangeArrowheads="1"/>
          </p:cNvSpPr>
          <p:nvPr/>
        </p:nvSpPr>
        <p:spPr bwMode="auto">
          <a:xfrm>
            <a:off x="518532" y="2334322"/>
            <a:ext cx="7848600" cy="4495800"/>
          </a:xfrm>
          <a:prstGeom prst="rect">
            <a:avLst/>
          </a:prstGeom>
          <a:solidFill>
            <a:schemeClr val="accent1">
              <a:lumMod val="20000"/>
              <a:lumOff val="80000"/>
            </a:schemeClr>
          </a:solidFill>
          <a:ln w="9525">
            <a:solidFill>
              <a:srgbClr val="FF0000"/>
            </a:solid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lnSpc>
                <a:spcPct val="80000"/>
              </a:lnSpc>
              <a:buFont typeface="Wingdings" charset="2"/>
              <a:buChar char="Ø"/>
            </a:pPr>
            <a:endParaRPr lang="en-US" sz="2800" dirty="0" smtClean="0"/>
          </a:p>
          <a:p>
            <a:pPr algn="ctr">
              <a:lnSpc>
                <a:spcPct val="80000"/>
              </a:lnSpc>
              <a:buFont typeface="Wingdings" charset="2"/>
              <a:buChar char="Ø"/>
            </a:pPr>
            <a:r>
              <a:rPr lang="en-US" b="1" dirty="0" smtClean="0"/>
              <a:t>Yagashala </a:t>
            </a:r>
            <a:r>
              <a:rPr lang="en-US" b="1" dirty="0"/>
              <a:t>patio with </a:t>
            </a:r>
            <a:r>
              <a:rPr lang="en-US" b="1" dirty="0" err="1"/>
              <a:t>Homa</a:t>
            </a:r>
            <a:r>
              <a:rPr lang="en-US" b="1" dirty="0"/>
              <a:t> </a:t>
            </a:r>
            <a:r>
              <a:rPr lang="en-US" b="1" dirty="0" err="1"/>
              <a:t>Kunda</a:t>
            </a:r>
            <a:r>
              <a:rPr lang="en-US" b="1" dirty="0"/>
              <a:t>, </a:t>
            </a:r>
            <a:r>
              <a:rPr lang="en-US" b="1" dirty="0" err="1"/>
              <a:t>Dwajasthamba</a:t>
            </a:r>
            <a:r>
              <a:rPr lang="en-US" b="1" dirty="0"/>
              <a:t> and Bali </a:t>
            </a:r>
            <a:r>
              <a:rPr lang="en-US" b="1" dirty="0" err="1" smtClean="0"/>
              <a:t>Peetam</a:t>
            </a:r>
            <a:endParaRPr lang="en-US" b="1" kern="0" dirty="0" smtClean="0"/>
          </a:p>
          <a:p>
            <a:pPr algn="ctr">
              <a:lnSpc>
                <a:spcPct val="80000"/>
              </a:lnSpc>
              <a:buFont typeface="Wingdings" pitchFamily="2" charset="2"/>
              <a:buChar char="Ø"/>
            </a:pPr>
            <a:r>
              <a:rPr lang="en-US" b="1" kern="0" dirty="0" smtClean="0"/>
              <a:t>More parking space 130 cars to 305 cars</a:t>
            </a:r>
          </a:p>
          <a:p>
            <a:pPr algn="ctr">
              <a:lnSpc>
                <a:spcPct val="80000"/>
              </a:lnSpc>
              <a:buFont typeface="Wingdings" pitchFamily="2" charset="2"/>
              <a:buChar char="Ø"/>
            </a:pPr>
            <a:r>
              <a:rPr lang="en-US" b="1" kern="0" dirty="0" smtClean="0"/>
              <a:t>Pond for conducting </a:t>
            </a:r>
            <a:r>
              <a:rPr lang="en-US" b="1" kern="0" dirty="0" err="1" smtClean="0"/>
              <a:t>Teppotsava</a:t>
            </a:r>
            <a:endParaRPr lang="en-US" b="1" kern="0" dirty="0" smtClean="0"/>
          </a:p>
          <a:p>
            <a:pPr algn="ctr">
              <a:lnSpc>
                <a:spcPct val="80000"/>
              </a:lnSpc>
              <a:buFont typeface="Wingdings" pitchFamily="2" charset="2"/>
              <a:buChar char="Ø"/>
            </a:pPr>
            <a:r>
              <a:rPr lang="en-US" b="1" kern="0" dirty="0" smtClean="0"/>
              <a:t>Grand Entrance with tower that matches the current Bell Tower </a:t>
            </a:r>
          </a:p>
          <a:p>
            <a:pPr algn="ctr">
              <a:lnSpc>
                <a:spcPct val="80000"/>
              </a:lnSpc>
              <a:buFont typeface="Wingdings" pitchFamily="2" charset="2"/>
              <a:buChar char="Ø"/>
            </a:pPr>
            <a:r>
              <a:rPr lang="en-US" b="1" kern="0" dirty="0" smtClean="0"/>
              <a:t>Nirvana </a:t>
            </a:r>
            <a:r>
              <a:rPr lang="en-US" b="1" kern="0" dirty="0" smtClean="0"/>
              <a:t>Gardens  </a:t>
            </a:r>
          </a:p>
          <a:p>
            <a:pPr algn="ctr">
              <a:lnSpc>
                <a:spcPct val="80000"/>
              </a:lnSpc>
              <a:buFont typeface="Wingdings" pitchFamily="2" charset="2"/>
              <a:buChar char="Ø"/>
            </a:pPr>
            <a:r>
              <a:rPr lang="en-US" b="1" kern="0" dirty="0" smtClean="0"/>
              <a:t>Better Infrastructure  </a:t>
            </a:r>
            <a:endParaRPr lang="en-US" b="1"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305800" cy="1143000"/>
          </a:xfrm>
          <a:prstGeom prst="rect">
            <a:avLst/>
          </a:prstGeom>
          <a:solidFill>
            <a:schemeClr val="accent1"/>
          </a:solidFill>
          <a:scene3d>
            <a:camera prst="orthographicFront"/>
            <a:lightRig rig="threePt" dir="t"/>
          </a:scene3d>
          <a:sp3d>
            <a:bevelT/>
          </a:sp3d>
        </p:spPr>
        <p:txBody>
          <a:bodyPr>
            <a:normAutofit/>
          </a:bodyPr>
          <a:lstStyle/>
          <a:p>
            <a:r>
              <a:rPr lang="en-US" sz="4000" b="1" dirty="0" smtClean="0">
                <a:latin typeface="Times New Roman" pitchFamily="18" charset="0"/>
                <a:cs typeface="Times New Roman" pitchFamily="18" charset="0"/>
              </a:rPr>
              <a:t>Improved Infrastructure</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305800" cy="5257800"/>
          </a:xfrm>
          <a:solidFill>
            <a:schemeClr val="accent2">
              <a:lumMod val="20000"/>
              <a:lumOff val="80000"/>
            </a:schemeClr>
          </a:solidFill>
          <a:scene3d>
            <a:camera prst="orthographicFront"/>
            <a:lightRig rig="threePt" dir="t"/>
          </a:scene3d>
          <a:sp3d>
            <a:bevelT/>
          </a:sp3d>
        </p:spPr>
        <p:txBody>
          <a:bodyPr>
            <a:noAutofit/>
          </a:bodyPr>
          <a:lstStyle/>
          <a:p>
            <a:pPr lvl="1">
              <a:buFont typeface="Wingdings" pitchFamily="2" charset="2"/>
              <a:buChar char="§"/>
            </a:pPr>
            <a:r>
              <a:rPr lang="en-US" sz="3200" b="1" dirty="0" smtClean="0">
                <a:latin typeface="Times New Roman" pitchFamily="18" charset="0"/>
                <a:cs typeface="Times New Roman" pitchFamily="18" charset="0"/>
              </a:rPr>
              <a:t>The </a:t>
            </a:r>
            <a:r>
              <a:rPr lang="en-US" sz="3200" b="1" dirty="0" smtClean="0">
                <a:latin typeface="Times New Roman" pitchFamily="18" charset="0"/>
                <a:cs typeface="Times New Roman" pitchFamily="18" charset="0"/>
              </a:rPr>
              <a:t>narrowness of Prairie Lane and Hill Top Road is a serious concern to us and the neighbors. </a:t>
            </a:r>
          </a:p>
          <a:p>
            <a:pPr lvl="1">
              <a:buFont typeface="Wingdings" pitchFamily="2" charset="2"/>
              <a:buChar char="§"/>
            </a:pPr>
            <a:r>
              <a:rPr lang="en-US" sz="3200" b="1" dirty="0" smtClean="0">
                <a:latin typeface="Times New Roman" pitchFamily="18" charset="0"/>
                <a:cs typeface="Times New Roman" pitchFamily="18" charset="0"/>
              </a:rPr>
              <a:t>Connect </a:t>
            </a:r>
            <a:r>
              <a:rPr lang="en-US" sz="3200" b="1" dirty="0" smtClean="0">
                <a:latin typeface="Times New Roman" pitchFamily="18" charset="0"/>
                <a:cs typeface="Times New Roman" pitchFamily="18" charset="0"/>
              </a:rPr>
              <a:t>to 10 inch water main at Farmington Road and Creek Road intersection to provide proper fire protection with </a:t>
            </a:r>
            <a:r>
              <a:rPr lang="en-US" sz="3200" b="1" dirty="0" smtClean="0">
                <a:latin typeface="Times New Roman" pitchFamily="18" charset="0"/>
                <a:cs typeface="Times New Roman" pitchFamily="18" charset="0"/>
              </a:rPr>
              <a:t>hydrants.</a:t>
            </a:r>
          </a:p>
          <a:p>
            <a:pPr lvl="1">
              <a:buFont typeface="Wingdings" pitchFamily="2" charset="2"/>
              <a:buChar char="§"/>
            </a:pPr>
            <a:r>
              <a:rPr lang="en-US" sz="3200" b="1" dirty="0" smtClean="0">
                <a:latin typeface="Times New Roman" pitchFamily="18" charset="0"/>
                <a:cs typeface="Times New Roman" pitchFamily="18" charset="0"/>
              </a:rPr>
              <a:t>C</a:t>
            </a:r>
            <a:r>
              <a:rPr lang="en-US" sz="3200" b="1" dirty="0" smtClean="0">
                <a:latin typeface="Times New Roman" pitchFamily="18" charset="0"/>
                <a:cs typeface="Times New Roman" pitchFamily="18" charset="0"/>
              </a:rPr>
              <a:t>onnect </a:t>
            </a:r>
            <a:r>
              <a:rPr lang="en-US" sz="3200" b="1" dirty="0" smtClean="0">
                <a:latin typeface="Times New Roman" pitchFamily="18" charset="0"/>
                <a:cs typeface="Times New Roman" pitchFamily="18" charset="0"/>
              </a:rPr>
              <a:t>to Creek Road sewer for gravity flow to replace the current pumping station.  </a:t>
            </a:r>
          </a:p>
          <a:p>
            <a:pPr lvl="1">
              <a:buFont typeface="Wingdings" pitchFamily="2" charset="2"/>
              <a:buChar char="§"/>
            </a:pP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403195"/>
            <a:ext cx="8229600" cy="5226205"/>
          </a:xfrm>
          <a:solidFill>
            <a:schemeClr val="accent2">
              <a:lumMod val="40000"/>
              <a:lumOff val="60000"/>
            </a:schemeClr>
          </a:solidFill>
          <a:scene3d>
            <a:camera prst="orthographicFront"/>
            <a:lightRig rig="threePt" dir="t"/>
          </a:scene3d>
          <a:sp3d>
            <a:bevelT/>
          </a:sp3d>
        </p:spPr>
        <p:txBody>
          <a:bodyPr/>
          <a:lstStyle/>
          <a:p>
            <a:pPr marL="0" indent="0" algn="ctr">
              <a:buNone/>
            </a:pPr>
            <a:endParaRPr lang="en-US" dirty="0" smtClean="0">
              <a:latin typeface="Monotype Corsiva" pitchFamily="66" charset="0"/>
            </a:endParaRPr>
          </a:p>
          <a:p>
            <a:pPr marL="0" indent="0" algn="ctr">
              <a:buNone/>
            </a:pPr>
            <a:r>
              <a:rPr lang="en-US" sz="3300" b="1" dirty="0" smtClean="0">
                <a:latin typeface="Monotype Corsiva" pitchFamily="66" charset="0"/>
              </a:rPr>
              <a:t>A 0.6 mile long scenic road, 30 feet wide with curb and gutter, runs up the timber hill at </a:t>
            </a:r>
            <a:r>
              <a:rPr lang="en-US" sz="3300" b="1" dirty="0">
                <a:latin typeface="Monotype Corsiva" pitchFamily="66" charset="0"/>
              </a:rPr>
              <a:t>8</a:t>
            </a:r>
            <a:r>
              <a:rPr lang="en-US" sz="3300" b="1" dirty="0" smtClean="0">
                <a:latin typeface="Monotype Corsiva" pitchFamily="66" charset="0"/>
              </a:rPr>
              <a:t>% grade for 1000 feet and runs along the grade on top of the hill with tall trees on either side embanking two ravines to naturally form two lakes and leads to the Temple. Finally, we approach the Temple that resides on the hill overlooking Kickapoo creek and Illinois river valleys.   </a:t>
            </a:r>
            <a:endParaRPr lang="en-US" sz="3300" b="1" dirty="0">
              <a:latin typeface="Monotype Corsiva" pitchFamily="66" charset="0"/>
            </a:endParaRPr>
          </a:p>
        </p:txBody>
      </p:sp>
      <p:sp>
        <p:nvSpPr>
          <p:cNvPr id="3" name="Title 1"/>
          <p:cNvSpPr txBox="1">
            <a:spLocks/>
          </p:cNvSpPr>
          <p:nvPr/>
        </p:nvSpPr>
        <p:spPr bwMode="auto">
          <a:xfrm>
            <a:off x="533400" y="152400"/>
            <a:ext cx="8305800" cy="1250795"/>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b="1" kern="0" dirty="0" smtClean="0">
                <a:latin typeface="Times New Roman" pitchFamily="18" charset="0"/>
                <a:cs typeface="Times New Roman" pitchFamily="18" charset="0"/>
              </a:rPr>
              <a:t>Temple Hill Road</a:t>
            </a:r>
            <a:endParaRPr lang="en-US" sz="36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3277323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mple Back 3D.jpg"/>
          <p:cNvPicPr>
            <a:picLocks noGrp="1" noChangeAspect="1"/>
          </p:cNvPicPr>
          <p:nvPr>
            <p:ph idx="1"/>
          </p:nvPr>
        </p:nvPicPr>
        <p:blipFill>
          <a:blip r:embed="rId3" cstate="print"/>
          <a:stretch>
            <a:fillRect/>
          </a:stretch>
        </p:blipFill>
        <p:spPr>
          <a:xfrm>
            <a:off x="1196439" y="1184189"/>
            <a:ext cx="6520960" cy="5483536"/>
          </a:xfrm>
          <a:scene3d>
            <a:camera prst="orthographicFront"/>
            <a:lightRig rig="threePt" dir="t"/>
          </a:scene3d>
          <a:sp3d>
            <a:bevelT/>
          </a:sp3d>
        </p:spPr>
      </p:pic>
      <p:sp>
        <p:nvSpPr>
          <p:cNvPr id="2" name="Title 1"/>
          <p:cNvSpPr>
            <a:spLocks noGrp="1"/>
          </p:cNvSpPr>
          <p:nvPr>
            <p:ph type="title" idx="4294967295"/>
          </p:nvPr>
        </p:nvSpPr>
        <p:spPr>
          <a:xfrm>
            <a:off x="3242789" y="6322444"/>
            <a:ext cx="3600450" cy="345281"/>
          </a:xfrm>
          <a:prstGeom prst="rect">
            <a:avLst/>
          </a:prstGeom>
          <a:solidFill>
            <a:schemeClr val="accent1"/>
          </a:solidFill>
          <a:scene3d>
            <a:camera prst="orthographicFront"/>
            <a:lightRig rig="threePt" dir="t"/>
          </a:scene3d>
          <a:sp3d>
            <a:bevelT/>
          </a:sp3d>
        </p:spPr>
        <p:txBody>
          <a:bodyPr>
            <a:normAutofit fontScale="90000"/>
          </a:bodyPr>
          <a:lstStyle/>
          <a:p>
            <a:r>
              <a:rPr lang="en-US" sz="1800" b="1" dirty="0">
                <a:latin typeface="Times New Roman" pitchFamily="18" charset="0"/>
                <a:cs typeface="Times New Roman" pitchFamily="18" charset="0"/>
              </a:rPr>
              <a:t>Creek Road Perspective </a:t>
            </a:r>
          </a:p>
        </p:txBody>
      </p:sp>
      <p:cxnSp>
        <p:nvCxnSpPr>
          <p:cNvPr id="18" name="Straight Arrow Connector 17"/>
          <p:cNvCxnSpPr/>
          <p:nvPr/>
        </p:nvCxnSpPr>
        <p:spPr>
          <a:xfrm flipV="1">
            <a:off x="3432690" y="4507966"/>
            <a:ext cx="2891910" cy="96542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237137" y="1858170"/>
            <a:ext cx="429293" cy="4084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27519" y="5422473"/>
            <a:ext cx="830795" cy="6035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6892" y="3936935"/>
            <a:ext cx="779758" cy="415498"/>
          </a:xfrm>
          <a:prstGeom prst="rect">
            <a:avLst/>
          </a:prstGeom>
          <a:noFill/>
        </p:spPr>
        <p:txBody>
          <a:bodyPr wrap="square" rtlCol="0">
            <a:spAutoFit/>
          </a:bodyPr>
          <a:lstStyle/>
          <a:p>
            <a:r>
              <a:rPr lang="en-US" sz="1050" b="1" dirty="0"/>
              <a:t>43% Gradient </a:t>
            </a:r>
          </a:p>
        </p:txBody>
      </p:sp>
      <p:cxnSp>
        <p:nvCxnSpPr>
          <p:cNvPr id="11" name="Straight Arrow Connector 10"/>
          <p:cNvCxnSpPr/>
          <p:nvPr/>
        </p:nvCxnSpPr>
        <p:spPr>
          <a:xfrm>
            <a:off x="987020" y="4051234"/>
            <a:ext cx="1143000" cy="1720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905336" y="1332347"/>
            <a:ext cx="49559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200149" y="4872132"/>
            <a:ext cx="2042640" cy="253916"/>
          </a:xfrm>
          <a:prstGeom prst="rect">
            <a:avLst/>
          </a:prstGeom>
          <a:noFill/>
        </p:spPr>
        <p:txBody>
          <a:bodyPr wrap="square" rtlCol="0">
            <a:spAutoFit/>
          </a:bodyPr>
          <a:lstStyle/>
          <a:p>
            <a:r>
              <a:rPr lang="en-US" sz="1050" b="1" dirty="0"/>
              <a:t>Kickapoo Creek Road</a:t>
            </a:r>
          </a:p>
        </p:txBody>
      </p:sp>
      <p:sp>
        <p:nvSpPr>
          <p:cNvPr id="40" name="TextBox 39"/>
          <p:cNvSpPr txBox="1"/>
          <p:nvPr/>
        </p:nvSpPr>
        <p:spPr>
          <a:xfrm>
            <a:off x="6194861" y="2501524"/>
            <a:ext cx="1428750" cy="253916"/>
          </a:xfrm>
          <a:prstGeom prst="rect">
            <a:avLst/>
          </a:prstGeom>
          <a:noFill/>
        </p:spPr>
        <p:txBody>
          <a:bodyPr wrap="square" rtlCol="0">
            <a:spAutoFit/>
          </a:bodyPr>
          <a:lstStyle/>
          <a:p>
            <a:r>
              <a:rPr lang="en-US" sz="1050" dirty="0"/>
              <a:t>Farmington Road</a:t>
            </a:r>
          </a:p>
        </p:txBody>
      </p:sp>
      <p:sp>
        <p:nvSpPr>
          <p:cNvPr id="41" name="TextBox 40"/>
          <p:cNvSpPr txBox="1"/>
          <p:nvPr/>
        </p:nvSpPr>
        <p:spPr>
          <a:xfrm>
            <a:off x="987020" y="1696588"/>
            <a:ext cx="839966" cy="323165"/>
          </a:xfrm>
          <a:prstGeom prst="rect">
            <a:avLst/>
          </a:prstGeom>
          <a:solidFill>
            <a:srgbClr val="FFC000"/>
          </a:solidFill>
          <a:scene3d>
            <a:camera prst="orthographicFront"/>
            <a:lightRig rig="threePt" dir="t"/>
          </a:scene3d>
          <a:sp3d>
            <a:bevelT/>
          </a:sp3d>
        </p:spPr>
        <p:txBody>
          <a:bodyPr wrap="square" rtlCol="0">
            <a:spAutoFit/>
          </a:bodyPr>
          <a:lstStyle/>
          <a:p>
            <a:r>
              <a:rPr lang="en-US" sz="1500" dirty="0"/>
              <a:t>Temple</a:t>
            </a:r>
          </a:p>
        </p:txBody>
      </p:sp>
      <p:cxnSp>
        <p:nvCxnSpPr>
          <p:cNvPr id="43" name="Straight Arrow Connector 42"/>
          <p:cNvCxnSpPr/>
          <p:nvPr/>
        </p:nvCxnSpPr>
        <p:spPr>
          <a:xfrm>
            <a:off x="1899287" y="1869712"/>
            <a:ext cx="1771650" cy="15004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895496" y="2616940"/>
            <a:ext cx="102709" cy="1262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1" name="Straight Arrow Connector 30"/>
          <p:cNvCxnSpPr/>
          <p:nvPr/>
        </p:nvCxnSpPr>
        <p:spPr>
          <a:xfrm flipH="1" flipV="1">
            <a:off x="5387358" y="3067691"/>
            <a:ext cx="807503" cy="6326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662290" y="2248058"/>
            <a:ext cx="380725" cy="4013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145040" y="2650646"/>
            <a:ext cx="214787" cy="417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756004" y="3097114"/>
            <a:ext cx="906286" cy="369332"/>
          </a:xfrm>
          <a:prstGeom prst="rect">
            <a:avLst/>
          </a:prstGeom>
        </p:spPr>
        <p:txBody>
          <a:bodyPr wrap="square">
            <a:spAutoFit/>
          </a:bodyPr>
          <a:lstStyle/>
          <a:p>
            <a:r>
              <a:rPr lang="en-US" sz="1800" b="1" dirty="0" err="1"/>
              <a:t>i</a:t>
            </a:r>
            <a:endParaRPr lang="en-US" sz="1800" dirty="0"/>
          </a:p>
        </p:txBody>
      </p:sp>
      <p:sp>
        <p:nvSpPr>
          <p:cNvPr id="27" name="Rectangle 26"/>
          <p:cNvSpPr/>
          <p:nvPr/>
        </p:nvSpPr>
        <p:spPr>
          <a:xfrm>
            <a:off x="3763481" y="4210489"/>
            <a:ext cx="1494319" cy="369332"/>
          </a:xfrm>
          <a:prstGeom prst="rect">
            <a:avLst/>
          </a:prstGeom>
        </p:spPr>
        <p:txBody>
          <a:bodyPr wrap="square">
            <a:spAutoFit/>
          </a:bodyPr>
          <a:lstStyle/>
          <a:p>
            <a:r>
              <a:rPr lang="en-US" sz="1800" b="1" dirty="0"/>
              <a:t>8% </a:t>
            </a:r>
            <a:r>
              <a:rPr lang="en-US" sz="1800" b="1" dirty="0"/>
              <a:t>Gradient </a:t>
            </a:r>
          </a:p>
        </p:txBody>
      </p:sp>
      <p:cxnSp>
        <p:nvCxnSpPr>
          <p:cNvPr id="33" name="Straight Arrow Connector 32"/>
          <p:cNvCxnSpPr/>
          <p:nvPr/>
        </p:nvCxnSpPr>
        <p:spPr>
          <a:xfrm flipH="1" flipV="1">
            <a:off x="6193059" y="3716808"/>
            <a:ext cx="119553" cy="7722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itle 1"/>
          <p:cNvSpPr txBox="1">
            <a:spLocks/>
          </p:cNvSpPr>
          <p:nvPr/>
        </p:nvSpPr>
        <p:spPr bwMode="auto">
          <a:xfrm>
            <a:off x="533400" y="152400"/>
            <a:ext cx="8305800" cy="1250795"/>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b="1" kern="0" dirty="0" smtClean="0">
                <a:latin typeface="Times New Roman" pitchFamily="18" charset="0"/>
                <a:cs typeface="Times New Roman" pitchFamily="18" charset="0"/>
              </a:rPr>
              <a:t>Temple Hill Road</a:t>
            </a:r>
            <a:endParaRPr lang="en-US" sz="36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785305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305800" cy="5334000"/>
          </a:xfrm>
          <a:solidFill>
            <a:srgbClr val="FFC000"/>
          </a:solidFill>
        </p:spPr>
        <p:txBody>
          <a:bodyPr/>
          <a:lstStyle/>
          <a:p>
            <a:pPr algn="ctr">
              <a:lnSpc>
                <a:spcPct val="80000"/>
              </a:lnSpc>
              <a:buFont typeface="Wingdings" pitchFamily="2" charset="2"/>
              <a:buChar char="Ø"/>
            </a:pPr>
            <a:endParaRPr lang="en-US" sz="3600" b="1" dirty="0" smtClean="0"/>
          </a:p>
          <a:p>
            <a:pPr algn="ctr">
              <a:lnSpc>
                <a:spcPct val="80000"/>
              </a:lnSpc>
              <a:buFont typeface="Wingdings" pitchFamily="2" charset="2"/>
              <a:buChar char="Ø"/>
            </a:pPr>
            <a:r>
              <a:rPr lang="en-US" sz="3600" b="1" dirty="0" smtClean="0"/>
              <a:t>Navagraha </a:t>
            </a:r>
            <a:r>
              <a:rPr lang="en-US" sz="3600" b="1" dirty="0" err="1"/>
              <a:t>Prathistapana</a:t>
            </a:r>
            <a:r>
              <a:rPr lang="en-US" sz="3600" b="1" dirty="0"/>
              <a:t> </a:t>
            </a:r>
            <a:endParaRPr lang="en-US" sz="3600" b="1" dirty="0" smtClean="0"/>
          </a:p>
          <a:p>
            <a:pPr marL="0" indent="0" algn="ctr">
              <a:lnSpc>
                <a:spcPct val="80000"/>
              </a:lnSpc>
              <a:buNone/>
            </a:pPr>
            <a:r>
              <a:rPr lang="en-US" b="1" dirty="0" smtClean="0"/>
              <a:t>Sept</a:t>
            </a:r>
            <a:r>
              <a:rPr lang="en-US" b="1" dirty="0"/>
              <a:t>. 22-24, 2017</a:t>
            </a:r>
          </a:p>
          <a:p>
            <a:pPr algn="ctr">
              <a:lnSpc>
                <a:spcPct val="80000"/>
              </a:lnSpc>
              <a:buFont typeface="Wingdings" pitchFamily="2" charset="2"/>
              <a:buChar char="Ø"/>
            </a:pPr>
            <a:r>
              <a:rPr lang="en-US" sz="3600" b="1" dirty="0" err="1"/>
              <a:t>Kumbhabhishekam</a:t>
            </a:r>
            <a:r>
              <a:rPr lang="en-US" sz="3600" b="1" dirty="0"/>
              <a:t> </a:t>
            </a:r>
            <a:endParaRPr lang="en-US" sz="3600" b="1" dirty="0" smtClean="0"/>
          </a:p>
          <a:p>
            <a:pPr marL="0" indent="0" algn="ctr">
              <a:lnSpc>
                <a:spcPct val="80000"/>
              </a:lnSpc>
              <a:buNone/>
            </a:pPr>
            <a:r>
              <a:rPr lang="en-US" b="1" dirty="0" smtClean="0"/>
              <a:t>Sept </a:t>
            </a:r>
            <a:r>
              <a:rPr lang="en-US" b="1" dirty="0"/>
              <a:t>29-Oct 1, </a:t>
            </a:r>
            <a:r>
              <a:rPr lang="en-US" b="1" dirty="0" smtClean="0"/>
              <a:t>2017</a:t>
            </a:r>
            <a:endParaRPr lang="en-US" b="1" dirty="0"/>
          </a:p>
          <a:p>
            <a:pPr algn="ctr">
              <a:lnSpc>
                <a:spcPct val="80000"/>
              </a:lnSpc>
              <a:buFont typeface="Wingdings" pitchFamily="2" charset="2"/>
              <a:buChar char="Ø"/>
            </a:pPr>
            <a:r>
              <a:rPr lang="en-US" b="1" dirty="0"/>
              <a:t>Expanded Parking Lot, Nirvana Ponds, Grand Entrance with Tower and Temple Hill Road in time for Temple’s </a:t>
            </a:r>
            <a:r>
              <a:rPr lang="en-US" b="1" dirty="0" err="1"/>
              <a:t>Kumbhabhishekam</a:t>
            </a:r>
            <a:r>
              <a:rPr lang="en-US" b="1" dirty="0"/>
              <a:t>  </a:t>
            </a:r>
            <a:endParaRPr lang="en-US" b="1" dirty="0" smtClean="0"/>
          </a:p>
          <a:p>
            <a:pPr algn="ctr">
              <a:lnSpc>
                <a:spcPct val="80000"/>
              </a:lnSpc>
              <a:buFont typeface="Wingdings" pitchFamily="2" charset="2"/>
              <a:buChar char="Ø"/>
            </a:pPr>
            <a:r>
              <a:rPr lang="en-US" b="1" dirty="0" smtClean="0"/>
              <a:t>Sanctum </a:t>
            </a:r>
            <a:r>
              <a:rPr lang="en-US" b="1" dirty="0" err="1" smtClean="0"/>
              <a:t>Abharanas</a:t>
            </a:r>
            <a:r>
              <a:rPr lang="en-US" b="1" dirty="0" smtClean="0"/>
              <a:t>, Gold dipped </a:t>
            </a:r>
            <a:r>
              <a:rPr lang="en-US" b="1" dirty="0" err="1" smtClean="0"/>
              <a:t>Kalashams</a:t>
            </a:r>
            <a:r>
              <a:rPr lang="en-US" b="1" dirty="0" smtClean="0"/>
              <a:t>, Jaya/</a:t>
            </a:r>
            <a:r>
              <a:rPr lang="en-US" b="1" dirty="0" err="1" smtClean="0"/>
              <a:t>Vijaya</a:t>
            </a:r>
            <a:r>
              <a:rPr lang="en-US" b="1" dirty="0" smtClean="0"/>
              <a:t> installations </a:t>
            </a:r>
            <a:endParaRPr lang="en-US" b="1" dirty="0"/>
          </a:p>
          <a:p>
            <a:endParaRPr lang="en-US" dirty="0"/>
          </a:p>
        </p:txBody>
      </p:sp>
      <p:sp>
        <p:nvSpPr>
          <p:cNvPr id="3" name="Title 1"/>
          <p:cNvSpPr txBox="1">
            <a:spLocks/>
          </p:cNvSpPr>
          <p:nvPr/>
        </p:nvSpPr>
        <p:spPr bwMode="auto">
          <a:xfrm>
            <a:off x="533400" y="260195"/>
            <a:ext cx="8305800" cy="1143000"/>
          </a:xfrm>
          <a:prstGeom prst="rect">
            <a:avLst/>
          </a:prstGeom>
          <a:solidFill>
            <a:schemeClr val="accent1"/>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b="1" kern="0" smtClean="0">
                <a:latin typeface="Times New Roman" pitchFamily="18" charset="0"/>
                <a:cs typeface="Times New Roman" pitchFamily="18" charset="0"/>
              </a:rPr>
              <a:t>               </a:t>
            </a:r>
            <a:r>
              <a:rPr lang="en-US" sz="3600" b="1" kern="0" smtClean="0">
                <a:latin typeface="Times New Roman" pitchFamily="18" charset="0"/>
                <a:cs typeface="Times New Roman" pitchFamily="18" charset="0"/>
              </a:rPr>
              <a:t>Temple’s </a:t>
            </a:r>
            <a:r>
              <a:rPr lang="en-US" sz="3600" b="1" kern="0" dirty="0" smtClean="0">
                <a:latin typeface="Times New Roman" pitchFamily="18" charset="0"/>
                <a:cs typeface="Times New Roman" pitchFamily="18" charset="0"/>
              </a:rPr>
              <a:t>2017-2018 Goals </a:t>
            </a:r>
            <a:endParaRPr lang="en-US" sz="36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119972418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36820</TotalTime>
  <Words>293</Words>
  <Application>Microsoft Macintosh PowerPoint</Application>
  <PresentationFormat>On-screen Show (4:3)</PresentationFormat>
  <Paragraphs>44</Paragraphs>
  <Slides>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Calibri</vt:lpstr>
      <vt:lpstr>Monotype Corsiva</vt:lpstr>
      <vt:lpstr>Tahoma</vt:lpstr>
      <vt:lpstr>Times New Roman</vt:lpstr>
      <vt:lpstr>Wingdings</vt:lpstr>
      <vt:lpstr>Arial</vt:lpstr>
      <vt:lpstr>Default Design</vt:lpstr>
      <vt:lpstr>Custom Design</vt:lpstr>
      <vt:lpstr>PowerPoint Presentation</vt:lpstr>
      <vt:lpstr>PowerPoint Presentation</vt:lpstr>
      <vt:lpstr>A 10 Year Plan </vt:lpstr>
      <vt:lpstr>Improved Infrastructure</vt:lpstr>
      <vt:lpstr>PowerPoint Presentation</vt:lpstr>
      <vt:lpstr>Creek Road Perspective </vt:lpstr>
      <vt:lpstr>PowerPoint Presentation</vt:lpstr>
    </vt:vector>
  </TitlesOfParts>
  <Company>Caterpillar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Prakash B Babu</dc:creator>
  <cp:lastModifiedBy>Prakash Babu</cp:lastModifiedBy>
  <cp:revision>300</cp:revision>
  <dcterms:created xsi:type="dcterms:W3CDTF">2004-08-01T14:02:36Z</dcterms:created>
  <dcterms:modified xsi:type="dcterms:W3CDTF">2016-10-28T01:29:54Z</dcterms:modified>
</cp:coreProperties>
</file>